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66" r:id="rId4"/>
    <p:sldId id="267" r:id="rId5"/>
    <p:sldId id="268" r:id="rId6"/>
    <p:sldId id="269" r:id="rId7"/>
    <p:sldId id="290" r:id="rId8"/>
    <p:sldId id="273" r:id="rId9"/>
    <p:sldId id="277" r:id="rId10"/>
    <p:sldId id="278" r:id="rId11"/>
    <p:sldId id="279" r:id="rId12"/>
    <p:sldId id="281" r:id="rId13"/>
    <p:sldId id="280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319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54" r:id="rId31"/>
    <p:sldId id="337" r:id="rId32"/>
    <p:sldId id="340" r:id="rId33"/>
    <p:sldId id="338" r:id="rId34"/>
    <p:sldId id="293" r:id="rId35"/>
    <p:sldId id="294" r:id="rId36"/>
    <p:sldId id="295" r:id="rId37"/>
    <p:sldId id="296" r:id="rId38"/>
    <p:sldId id="297" r:id="rId39"/>
    <p:sldId id="298" r:id="rId40"/>
    <p:sldId id="339" r:id="rId41"/>
    <p:sldId id="351" r:id="rId42"/>
    <p:sldId id="352" r:id="rId43"/>
    <p:sldId id="300" r:id="rId44"/>
    <p:sldId id="301" r:id="rId45"/>
    <p:sldId id="304" r:id="rId46"/>
    <p:sldId id="341" r:id="rId47"/>
    <p:sldId id="343" r:id="rId48"/>
    <p:sldId id="344" r:id="rId49"/>
    <p:sldId id="342" r:id="rId50"/>
    <p:sldId id="305" r:id="rId51"/>
    <p:sldId id="306" r:id="rId52"/>
    <p:sldId id="302" r:id="rId53"/>
    <p:sldId id="311" r:id="rId54"/>
    <p:sldId id="313" r:id="rId55"/>
    <p:sldId id="314" r:id="rId56"/>
    <p:sldId id="353" r:id="rId57"/>
    <p:sldId id="315" r:id="rId58"/>
    <p:sldId id="303" r:id="rId59"/>
    <p:sldId id="316" r:id="rId60"/>
    <p:sldId id="323" r:id="rId61"/>
    <p:sldId id="260" r:id="rId62"/>
    <p:sldId id="345" r:id="rId63"/>
    <p:sldId id="346" r:id="rId64"/>
    <p:sldId id="348" r:id="rId65"/>
    <p:sldId id="350" r:id="rId66"/>
    <p:sldId id="349" r:id="rId67"/>
    <p:sldId id="326" r:id="rId6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C50886-9DAB-4A92-A45A-0F481169153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446AE9E-EDDC-46AA-86CA-546C7DF87269}">
      <dgm:prSet phldrT="[Szöveg]" custT="1"/>
      <dgm:spPr/>
      <dgm:t>
        <a:bodyPr/>
        <a:lstStyle/>
        <a:p>
          <a:r>
            <a:rPr lang="hu-HU" sz="3200" b="1" dirty="0" smtClean="0"/>
            <a:t>A 3 éves </a:t>
          </a:r>
          <a:r>
            <a:rPr lang="hu-HU" sz="3200" b="1" dirty="0" smtClean="0"/>
            <a:t>szakképző iskolai </a:t>
          </a:r>
          <a:r>
            <a:rPr lang="hu-HU" sz="3200" b="1" dirty="0" smtClean="0"/>
            <a:t>tanulmányok végén komplex szakmai vizsgát kell tenni, melynek részei</a:t>
          </a:r>
          <a:endParaRPr lang="hu-HU" sz="3200" b="1" dirty="0"/>
        </a:p>
      </dgm:t>
    </dgm:pt>
    <dgm:pt modelId="{F11F6D89-5610-40AD-A11C-41AD07836382}" type="parTrans" cxnId="{F83BF394-045E-47A5-BAB2-E07E77FBC228}">
      <dgm:prSet/>
      <dgm:spPr/>
      <dgm:t>
        <a:bodyPr/>
        <a:lstStyle/>
        <a:p>
          <a:endParaRPr lang="hu-HU"/>
        </a:p>
      </dgm:t>
    </dgm:pt>
    <dgm:pt modelId="{1B5500B0-D6E3-4A2A-B7A3-ECB63DE6C429}" type="sibTrans" cxnId="{F83BF394-045E-47A5-BAB2-E07E77FBC228}">
      <dgm:prSet/>
      <dgm:spPr/>
      <dgm:t>
        <a:bodyPr/>
        <a:lstStyle/>
        <a:p>
          <a:endParaRPr lang="hu-HU"/>
        </a:p>
      </dgm:t>
    </dgm:pt>
    <dgm:pt modelId="{F35A5C67-DE12-4AAA-8600-E1E233A27080}">
      <dgm:prSet phldrT="[Szöveg]" custT="1"/>
      <dgm:spPr/>
      <dgm:t>
        <a:bodyPr/>
        <a:lstStyle/>
        <a:p>
          <a:r>
            <a:rPr lang="hu-HU" sz="3600" b="1" dirty="0" smtClean="0"/>
            <a:t>írásbeli</a:t>
          </a:r>
          <a:endParaRPr lang="hu-HU" sz="3600" b="1" dirty="0"/>
        </a:p>
      </dgm:t>
    </dgm:pt>
    <dgm:pt modelId="{156A4E80-01DD-4F56-BED7-496A4D30B4F7}" type="parTrans" cxnId="{F4438AFD-DFB8-44E5-902A-9B504043CE10}">
      <dgm:prSet/>
      <dgm:spPr/>
      <dgm:t>
        <a:bodyPr/>
        <a:lstStyle/>
        <a:p>
          <a:endParaRPr lang="hu-HU"/>
        </a:p>
      </dgm:t>
    </dgm:pt>
    <dgm:pt modelId="{F3CD287C-E1DF-4234-86DC-2927693E8439}" type="sibTrans" cxnId="{F4438AFD-DFB8-44E5-902A-9B504043CE10}">
      <dgm:prSet/>
      <dgm:spPr/>
      <dgm:t>
        <a:bodyPr/>
        <a:lstStyle/>
        <a:p>
          <a:endParaRPr lang="hu-HU"/>
        </a:p>
      </dgm:t>
    </dgm:pt>
    <dgm:pt modelId="{B759B829-5C32-42A5-AE8E-E657D7DB1BB6}">
      <dgm:prSet phldrT="[Szöveg]" custT="1"/>
      <dgm:spPr/>
      <dgm:t>
        <a:bodyPr/>
        <a:lstStyle/>
        <a:p>
          <a:r>
            <a:rPr lang="hu-HU" sz="3600" b="1" dirty="0" smtClean="0"/>
            <a:t>gyakorlat</a:t>
          </a:r>
          <a:endParaRPr lang="hu-HU" sz="3600" b="1" dirty="0"/>
        </a:p>
      </dgm:t>
    </dgm:pt>
    <dgm:pt modelId="{B06C08F6-3492-467A-9E2D-194BF37C9E64}" type="parTrans" cxnId="{AC574D4F-8A0A-4C17-B567-C00DFC339D25}">
      <dgm:prSet/>
      <dgm:spPr/>
      <dgm:t>
        <a:bodyPr/>
        <a:lstStyle/>
        <a:p>
          <a:endParaRPr lang="hu-HU"/>
        </a:p>
      </dgm:t>
    </dgm:pt>
    <dgm:pt modelId="{7EC8E503-0717-4186-B92C-2B43BC74F8FD}" type="sibTrans" cxnId="{AC574D4F-8A0A-4C17-B567-C00DFC339D25}">
      <dgm:prSet/>
      <dgm:spPr/>
      <dgm:t>
        <a:bodyPr/>
        <a:lstStyle/>
        <a:p>
          <a:endParaRPr lang="hu-HU"/>
        </a:p>
      </dgm:t>
    </dgm:pt>
    <dgm:pt modelId="{B0578019-4264-4874-B114-488D15896E94}">
      <dgm:prSet phldrT="[Szöveg]" custT="1"/>
      <dgm:spPr/>
      <dgm:t>
        <a:bodyPr/>
        <a:lstStyle/>
        <a:p>
          <a:r>
            <a:rPr lang="hu-HU" sz="3600" b="1" dirty="0" smtClean="0"/>
            <a:t>szóbeli</a:t>
          </a:r>
          <a:endParaRPr lang="hu-HU" sz="3600" b="1" dirty="0"/>
        </a:p>
      </dgm:t>
    </dgm:pt>
    <dgm:pt modelId="{DB72F127-08CC-4F8F-9F97-4B60A576D12A}" type="parTrans" cxnId="{3FB47EB2-EB9E-493F-92B2-55E06630190F}">
      <dgm:prSet/>
      <dgm:spPr/>
      <dgm:t>
        <a:bodyPr/>
        <a:lstStyle/>
        <a:p>
          <a:endParaRPr lang="hu-HU"/>
        </a:p>
      </dgm:t>
    </dgm:pt>
    <dgm:pt modelId="{9B81C3D3-22EF-498C-8BC9-ACDA600D795C}" type="sibTrans" cxnId="{3FB47EB2-EB9E-493F-92B2-55E06630190F}">
      <dgm:prSet/>
      <dgm:spPr/>
      <dgm:t>
        <a:bodyPr/>
        <a:lstStyle/>
        <a:p>
          <a:endParaRPr lang="hu-HU"/>
        </a:p>
      </dgm:t>
    </dgm:pt>
    <dgm:pt modelId="{14505A75-5272-41FC-87E4-626E2EBBF61D}" type="pres">
      <dgm:prSet presAssocID="{8EC50886-9DAB-4A92-A45A-0F48116915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79413620-E9DB-4D36-A3E8-D5A3CD8C6FD7}" type="pres">
      <dgm:prSet presAssocID="{A446AE9E-EDDC-46AA-86CA-546C7DF87269}" presName="hierRoot1" presStyleCnt="0">
        <dgm:presLayoutVars>
          <dgm:hierBranch val="init"/>
        </dgm:presLayoutVars>
      </dgm:prSet>
      <dgm:spPr/>
    </dgm:pt>
    <dgm:pt modelId="{93F8FD84-B8D3-4F19-82CF-3421BB049F3B}" type="pres">
      <dgm:prSet presAssocID="{A446AE9E-EDDC-46AA-86CA-546C7DF87269}" presName="rootComposite1" presStyleCnt="0"/>
      <dgm:spPr/>
    </dgm:pt>
    <dgm:pt modelId="{6557C38D-58EC-42AE-92F1-431BFC3A60D3}" type="pres">
      <dgm:prSet presAssocID="{A446AE9E-EDDC-46AA-86CA-546C7DF87269}" presName="rootText1" presStyleLbl="node0" presStyleIdx="0" presStyleCnt="1" custScaleX="290739" custScaleY="222849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51F7DD80-ED17-42EA-B7F1-CFC02032C7FE}" type="pres">
      <dgm:prSet presAssocID="{A446AE9E-EDDC-46AA-86CA-546C7DF87269}" presName="rootConnector1" presStyleLbl="node1" presStyleIdx="0" presStyleCnt="0"/>
      <dgm:spPr/>
      <dgm:t>
        <a:bodyPr/>
        <a:lstStyle/>
        <a:p>
          <a:endParaRPr lang="hu-HU"/>
        </a:p>
      </dgm:t>
    </dgm:pt>
    <dgm:pt modelId="{65F17547-895C-4B9E-885C-B60C2E86CA76}" type="pres">
      <dgm:prSet presAssocID="{A446AE9E-EDDC-46AA-86CA-546C7DF87269}" presName="hierChild2" presStyleCnt="0"/>
      <dgm:spPr/>
    </dgm:pt>
    <dgm:pt modelId="{6A76BE6E-F6E2-4ACF-A0F4-6C4D9671D36B}" type="pres">
      <dgm:prSet presAssocID="{156A4E80-01DD-4F56-BED7-496A4D30B4F7}" presName="Name37" presStyleLbl="parChTrans1D2" presStyleIdx="0" presStyleCnt="3"/>
      <dgm:spPr/>
      <dgm:t>
        <a:bodyPr/>
        <a:lstStyle/>
        <a:p>
          <a:endParaRPr lang="hu-HU"/>
        </a:p>
      </dgm:t>
    </dgm:pt>
    <dgm:pt modelId="{7B2F2276-588D-4D37-BDA0-2D7EF3DFF892}" type="pres">
      <dgm:prSet presAssocID="{F35A5C67-DE12-4AAA-8600-E1E233A27080}" presName="hierRoot2" presStyleCnt="0">
        <dgm:presLayoutVars>
          <dgm:hierBranch val="init"/>
        </dgm:presLayoutVars>
      </dgm:prSet>
      <dgm:spPr/>
    </dgm:pt>
    <dgm:pt modelId="{DE3789CF-989F-4805-BC6E-F5F1EDEAEC3E}" type="pres">
      <dgm:prSet presAssocID="{F35A5C67-DE12-4AAA-8600-E1E233A27080}" presName="rootComposite" presStyleCnt="0"/>
      <dgm:spPr/>
    </dgm:pt>
    <dgm:pt modelId="{37A7FCFF-81AF-4C08-AD7A-DAED8311DD11}" type="pres">
      <dgm:prSet presAssocID="{F35A5C67-DE12-4AAA-8600-E1E233A2708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C1078EA2-EE30-4316-B6CA-B4DBCDF050D2}" type="pres">
      <dgm:prSet presAssocID="{F35A5C67-DE12-4AAA-8600-E1E233A27080}" presName="rootConnector" presStyleLbl="node2" presStyleIdx="0" presStyleCnt="3"/>
      <dgm:spPr/>
      <dgm:t>
        <a:bodyPr/>
        <a:lstStyle/>
        <a:p>
          <a:endParaRPr lang="hu-HU"/>
        </a:p>
      </dgm:t>
    </dgm:pt>
    <dgm:pt modelId="{588CCC24-646D-4294-9655-E6083AF609B9}" type="pres">
      <dgm:prSet presAssocID="{F35A5C67-DE12-4AAA-8600-E1E233A27080}" presName="hierChild4" presStyleCnt="0"/>
      <dgm:spPr/>
    </dgm:pt>
    <dgm:pt modelId="{25F859EC-57F5-4C5B-B0A5-7FE56694F561}" type="pres">
      <dgm:prSet presAssocID="{F35A5C67-DE12-4AAA-8600-E1E233A27080}" presName="hierChild5" presStyleCnt="0"/>
      <dgm:spPr/>
    </dgm:pt>
    <dgm:pt modelId="{E659BC5A-2E9B-4A8C-A4C6-46FFB3BD60BE}" type="pres">
      <dgm:prSet presAssocID="{B06C08F6-3492-467A-9E2D-194BF37C9E64}" presName="Name37" presStyleLbl="parChTrans1D2" presStyleIdx="1" presStyleCnt="3"/>
      <dgm:spPr/>
      <dgm:t>
        <a:bodyPr/>
        <a:lstStyle/>
        <a:p>
          <a:endParaRPr lang="hu-HU"/>
        </a:p>
      </dgm:t>
    </dgm:pt>
    <dgm:pt modelId="{51CAFD12-C282-49B5-B0CA-A0EA4A004F29}" type="pres">
      <dgm:prSet presAssocID="{B759B829-5C32-42A5-AE8E-E657D7DB1BB6}" presName="hierRoot2" presStyleCnt="0">
        <dgm:presLayoutVars>
          <dgm:hierBranch val="init"/>
        </dgm:presLayoutVars>
      </dgm:prSet>
      <dgm:spPr/>
    </dgm:pt>
    <dgm:pt modelId="{F57C4828-7D59-47FF-B6DA-44EFAA4C99A3}" type="pres">
      <dgm:prSet presAssocID="{B759B829-5C32-42A5-AE8E-E657D7DB1BB6}" presName="rootComposite" presStyleCnt="0"/>
      <dgm:spPr/>
    </dgm:pt>
    <dgm:pt modelId="{6978B7B8-8843-4D2C-B9C1-1A0FCDA26B12}" type="pres">
      <dgm:prSet presAssocID="{B759B829-5C32-42A5-AE8E-E657D7DB1BB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C238F77D-EEB4-4755-BBB7-95FC6B185D91}" type="pres">
      <dgm:prSet presAssocID="{B759B829-5C32-42A5-AE8E-E657D7DB1BB6}" presName="rootConnector" presStyleLbl="node2" presStyleIdx="1" presStyleCnt="3"/>
      <dgm:spPr/>
      <dgm:t>
        <a:bodyPr/>
        <a:lstStyle/>
        <a:p>
          <a:endParaRPr lang="hu-HU"/>
        </a:p>
      </dgm:t>
    </dgm:pt>
    <dgm:pt modelId="{E1942892-125C-4788-BA1E-CD84B9D08B15}" type="pres">
      <dgm:prSet presAssocID="{B759B829-5C32-42A5-AE8E-E657D7DB1BB6}" presName="hierChild4" presStyleCnt="0"/>
      <dgm:spPr/>
    </dgm:pt>
    <dgm:pt modelId="{62031FD9-6893-4AAD-9372-24EF349DF6C5}" type="pres">
      <dgm:prSet presAssocID="{B759B829-5C32-42A5-AE8E-E657D7DB1BB6}" presName="hierChild5" presStyleCnt="0"/>
      <dgm:spPr/>
    </dgm:pt>
    <dgm:pt modelId="{01102125-1526-4F7D-93CE-4C9F29F648E9}" type="pres">
      <dgm:prSet presAssocID="{DB72F127-08CC-4F8F-9F97-4B60A576D12A}" presName="Name37" presStyleLbl="parChTrans1D2" presStyleIdx="2" presStyleCnt="3"/>
      <dgm:spPr/>
      <dgm:t>
        <a:bodyPr/>
        <a:lstStyle/>
        <a:p>
          <a:endParaRPr lang="hu-HU"/>
        </a:p>
      </dgm:t>
    </dgm:pt>
    <dgm:pt modelId="{3E1CD5BA-3F92-4470-8F02-6B4BD2CD48D6}" type="pres">
      <dgm:prSet presAssocID="{B0578019-4264-4874-B114-488D15896E94}" presName="hierRoot2" presStyleCnt="0">
        <dgm:presLayoutVars>
          <dgm:hierBranch val="init"/>
        </dgm:presLayoutVars>
      </dgm:prSet>
      <dgm:spPr/>
    </dgm:pt>
    <dgm:pt modelId="{9C081F06-0717-4F7B-BB0D-522CDFD12DE8}" type="pres">
      <dgm:prSet presAssocID="{B0578019-4264-4874-B114-488D15896E94}" presName="rootComposite" presStyleCnt="0"/>
      <dgm:spPr/>
    </dgm:pt>
    <dgm:pt modelId="{733897FF-D424-4E84-A850-7CB4C8087089}" type="pres">
      <dgm:prSet presAssocID="{B0578019-4264-4874-B114-488D15896E9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AF232FCC-A652-4B7E-812C-EBC02C683751}" type="pres">
      <dgm:prSet presAssocID="{B0578019-4264-4874-B114-488D15896E94}" presName="rootConnector" presStyleLbl="node2" presStyleIdx="2" presStyleCnt="3"/>
      <dgm:spPr/>
      <dgm:t>
        <a:bodyPr/>
        <a:lstStyle/>
        <a:p>
          <a:endParaRPr lang="hu-HU"/>
        </a:p>
      </dgm:t>
    </dgm:pt>
    <dgm:pt modelId="{15CE1B9A-6580-4D66-A9E9-98EA85298B6A}" type="pres">
      <dgm:prSet presAssocID="{B0578019-4264-4874-B114-488D15896E94}" presName="hierChild4" presStyleCnt="0"/>
      <dgm:spPr/>
    </dgm:pt>
    <dgm:pt modelId="{3FE414A5-0968-4BAE-AC16-0C807B9127CB}" type="pres">
      <dgm:prSet presAssocID="{B0578019-4264-4874-B114-488D15896E94}" presName="hierChild5" presStyleCnt="0"/>
      <dgm:spPr/>
    </dgm:pt>
    <dgm:pt modelId="{0FE1670C-62E2-4A5B-BB63-3BDA331D4A75}" type="pres">
      <dgm:prSet presAssocID="{A446AE9E-EDDC-46AA-86CA-546C7DF87269}" presName="hierChild3" presStyleCnt="0"/>
      <dgm:spPr/>
    </dgm:pt>
  </dgm:ptLst>
  <dgm:cxnLst>
    <dgm:cxn modelId="{37A15BAB-0C9A-43AF-B0AF-2F09C8230ED2}" type="presOf" srcId="{B0578019-4264-4874-B114-488D15896E94}" destId="{AF232FCC-A652-4B7E-812C-EBC02C683751}" srcOrd="1" destOrd="0" presId="urn:microsoft.com/office/officeart/2005/8/layout/orgChart1"/>
    <dgm:cxn modelId="{19322299-D67F-435D-8F29-51E21814F4A5}" type="presOf" srcId="{B0578019-4264-4874-B114-488D15896E94}" destId="{733897FF-D424-4E84-A850-7CB4C8087089}" srcOrd="0" destOrd="0" presId="urn:microsoft.com/office/officeart/2005/8/layout/orgChart1"/>
    <dgm:cxn modelId="{F4438AFD-DFB8-44E5-902A-9B504043CE10}" srcId="{A446AE9E-EDDC-46AA-86CA-546C7DF87269}" destId="{F35A5C67-DE12-4AAA-8600-E1E233A27080}" srcOrd="0" destOrd="0" parTransId="{156A4E80-01DD-4F56-BED7-496A4D30B4F7}" sibTransId="{F3CD287C-E1DF-4234-86DC-2927693E8439}"/>
    <dgm:cxn modelId="{B5DD32C9-DE83-4183-9155-2F2617AF4ED7}" type="presOf" srcId="{8EC50886-9DAB-4A92-A45A-0F481169153B}" destId="{14505A75-5272-41FC-87E4-626E2EBBF61D}" srcOrd="0" destOrd="0" presId="urn:microsoft.com/office/officeart/2005/8/layout/orgChart1"/>
    <dgm:cxn modelId="{F83BF394-045E-47A5-BAB2-E07E77FBC228}" srcId="{8EC50886-9DAB-4A92-A45A-0F481169153B}" destId="{A446AE9E-EDDC-46AA-86CA-546C7DF87269}" srcOrd="0" destOrd="0" parTransId="{F11F6D89-5610-40AD-A11C-41AD07836382}" sibTransId="{1B5500B0-D6E3-4A2A-B7A3-ECB63DE6C429}"/>
    <dgm:cxn modelId="{262EF971-2626-4BC9-8341-E107A1ABFC2E}" type="presOf" srcId="{B759B829-5C32-42A5-AE8E-E657D7DB1BB6}" destId="{C238F77D-EEB4-4755-BBB7-95FC6B185D91}" srcOrd="1" destOrd="0" presId="urn:microsoft.com/office/officeart/2005/8/layout/orgChart1"/>
    <dgm:cxn modelId="{E189A84A-221F-4F1E-83F2-8856F3C52FDE}" type="presOf" srcId="{DB72F127-08CC-4F8F-9F97-4B60A576D12A}" destId="{01102125-1526-4F7D-93CE-4C9F29F648E9}" srcOrd="0" destOrd="0" presId="urn:microsoft.com/office/officeart/2005/8/layout/orgChart1"/>
    <dgm:cxn modelId="{6FB283D2-BA19-4A8F-83BA-09DFBFEDAE46}" type="presOf" srcId="{A446AE9E-EDDC-46AA-86CA-546C7DF87269}" destId="{51F7DD80-ED17-42EA-B7F1-CFC02032C7FE}" srcOrd="1" destOrd="0" presId="urn:microsoft.com/office/officeart/2005/8/layout/orgChart1"/>
    <dgm:cxn modelId="{2A2AA9E4-1425-49F2-AA9E-8E3F7523517A}" type="presOf" srcId="{A446AE9E-EDDC-46AA-86CA-546C7DF87269}" destId="{6557C38D-58EC-42AE-92F1-431BFC3A60D3}" srcOrd="0" destOrd="0" presId="urn:microsoft.com/office/officeart/2005/8/layout/orgChart1"/>
    <dgm:cxn modelId="{C9CB35C5-7B81-4DE6-826F-E5139BF82AB7}" type="presOf" srcId="{F35A5C67-DE12-4AAA-8600-E1E233A27080}" destId="{37A7FCFF-81AF-4C08-AD7A-DAED8311DD11}" srcOrd="0" destOrd="0" presId="urn:microsoft.com/office/officeart/2005/8/layout/orgChart1"/>
    <dgm:cxn modelId="{1905B6CB-BF8B-4A68-A742-BC4B2493A41B}" type="presOf" srcId="{B06C08F6-3492-467A-9E2D-194BF37C9E64}" destId="{E659BC5A-2E9B-4A8C-A4C6-46FFB3BD60BE}" srcOrd="0" destOrd="0" presId="urn:microsoft.com/office/officeart/2005/8/layout/orgChart1"/>
    <dgm:cxn modelId="{A685D87E-E16A-4F4C-8EB4-544ECDD92D74}" type="presOf" srcId="{B759B829-5C32-42A5-AE8E-E657D7DB1BB6}" destId="{6978B7B8-8843-4D2C-B9C1-1A0FCDA26B12}" srcOrd="0" destOrd="0" presId="urn:microsoft.com/office/officeart/2005/8/layout/orgChart1"/>
    <dgm:cxn modelId="{3FB47EB2-EB9E-493F-92B2-55E06630190F}" srcId="{A446AE9E-EDDC-46AA-86CA-546C7DF87269}" destId="{B0578019-4264-4874-B114-488D15896E94}" srcOrd="2" destOrd="0" parTransId="{DB72F127-08CC-4F8F-9F97-4B60A576D12A}" sibTransId="{9B81C3D3-22EF-498C-8BC9-ACDA600D795C}"/>
    <dgm:cxn modelId="{AC574D4F-8A0A-4C17-B567-C00DFC339D25}" srcId="{A446AE9E-EDDC-46AA-86CA-546C7DF87269}" destId="{B759B829-5C32-42A5-AE8E-E657D7DB1BB6}" srcOrd="1" destOrd="0" parTransId="{B06C08F6-3492-467A-9E2D-194BF37C9E64}" sibTransId="{7EC8E503-0717-4186-B92C-2B43BC74F8FD}"/>
    <dgm:cxn modelId="{2194DAC2-1A7F-401F-BA21-868837D99716}" type="presOf" srcId="{F35A5C67-DE12-4AAA-8600-E1E233A27080}" destId="{C1078EA2-EE30-4316-B6CA-B4DBCDF050D2}" srcOrd="1" destOrd="0" presId="urn:microsoft.com/office/officeart/2005/8/layout/orgChart1"/>
    <dgm:cxn modelId="{937DAD83-919F-4EC3-9512-7C3526DD6455}" type="presOf" srcId="{156A4E80-01DD-4F56-BED7-496A4D30B4F7}" destId="{6A76BE6E-F6E2-4ACF-A0F4-6C4D9671D36B}" srcOrd="0" destOrd="0" presId="urn:microsoft.com/office/officeart/2005/8/layout/orgChart1"/>
    <dgm:cxn modelId="{92592FEE-E65C-4C1B-A6FC-3DD63D36F301}" type="presParOf" srcId="{14505A75-5272-41FC-87E4-626E2EBBF61D}" destId="{79413620-E9DB-4D36-A3E8-D5A3CD8C6FD7}" srcOrd="0" destOrd="0" presId="urn:microsoft.com/office/officeart/2005/8/layout/orgChart1"/>
    <dgm:cxn modelId="{6D2F832C-B7D1-4EF5-8D44-BCB7CB61C528}" type="presParOf" srcId="{79413620-E9DB-4D36-A3E8-D5A3CD8C6FD7}" destId="{93F8FD84-B8D3-4F19-82CF-3421BB049F3B}" srcOrd="0" destOrd="0" presId="urn:microsoft.com/office/officeart/2005/8/layout/orgChart1"/>
    <dgm:cxn modelId="{5B9D3469-FA52-4803-A099-15522D7CF3DA}" type="presParOf" srcId="{93F8FD84-B8D3-4F19-82CF-3421BB049F3B}" destId="{6557C38D-58EC-42AE-92F1-431BFC3A60D3}" srcOrd="0" destOrd="0" presId="urn:microsoft.com/office/officeart/2005/8/layout/orgChart1"/>
    <dgm:cxn modelId="{56EB221F-4876-4558-92BE-500518056C9F}" type="presParOf" srcId="{93F8FD84-B8D3-4F19-82CF-3421BB049F3B}" destId="{51F7DD80-ED17-42EA-B7F1-CFC02032C7FE}" srcOrd="1" destOrd="0" presId="urn:microsoft.com/office/officeart/2005/8/layout/orgChart1"/>
    <dgm:cxn modelId="{EAFA2539-44D2-4F68-8A6E-0379776CFA84}" type="presParOf" srcId="{79413620-E9DB-4D36-A3E8-D5A3CD8C6FD7}" destId="{65F17547-895C-4B9E-885C-B60C2E86CA76}" srcOrd="1" destOrd="0" presId="urn:microsoft.com/office/officeart/2005/8/layout/orgChart1"/>
    <dgm:cxn modelId="{78F53779-820E-4468-B70E-B3A9873A2EFB}" type="presParOf" srcId="{65F17547-895C-4B9E-885C-B60C2E86CA76}" destId="{6A76BE6E-F6E2-4ACF-A0F4-6C4D9671D36B}" srcOrd="0" destOrd="0" presId="urn:microsoft.com/office/officeart/2005/8/layout/orgChart1"/>
    <dgm:cxn modelId="{7FA32E22-06C0-4829-B562-D0CF2DE70632}" type="presParOf" srcId="{65F17547-895C-4B9E-885C-B60C2E86CA76}" destId="{7B2F2276-588D-4D37-BDA0-2D7EF3DFF892}" srcOrd="1" destOrd="0" presId="urn:microsoft.com/office/officeart/2005/8/layout/orgChart1"/>
    <dgm:cxn modelId="{42D9591E-B158-4293-A5F5-C12B1D5C8C59}" type="presParOf" srcId="{7B2F2276-588D-4D37-BDA0-2D7EF3DFF892}" destId="{DE3789CF-989F-4805-BC6E-F5F1EDEAEC3E}" srcOrd="0" destOrd="0" presId="urn:microsoft.com/office/officeart/2005/8/layout/orgChart1"/>
    <dgm:cxn modelId="{2C89BFA3-1554-4C9E-8771-E95114F671E2}" type="presParOf" srcId="{DE3789CF-989F-4805-BC6E-F5F1EDEAEC3E}" destId="{37A7FCFF-81AF-4C08-AD7A-DAED8311DD11}" srcOrd="0" destOrd="0" presId="urn:microsoft.com/office/officeart/2005/8/layout/orgChart1"/>
    <dgm:cxn modelId="{CC59B17C-7AB3-4EC2-87DC-7C5AE978F60F}" type="presParOf" srcId="{DE3789CF-989F-4805-BC6E-F5F1EDEAEC3E}" destId="{C1078EA2-EE30-4316-B6CA-B4DBCDF050D2}" srcOrd="1" destOrd="0" presId="urn:microsoft.com/office/officeart/2005/8/layout/orgChart1"/>
    <dgm:cxn modelId="{7D0DAB05-EA0B-443A-8CE1-EFCB4C3822EF}" type="presParOf" srcId="{7B2F2276-588D-4D37-BDA0-2D7EF3DFF892}" destId="{588CCC24-646D-4294-9655-E6083AF609B9}" srcOrd="1" destOrd="0" presId="urn:microsoft.com/office/officeart/2005/8/layout/orgChart1"/>
    <dgm:cxn modelId="{3B80EB2C-4BC2-4D11-87AB-29C1E170444B}" type="presParOf" srcId="{7B2F2276-588D-4D37-BDA0-2D7EF3DFF892}" destId="{25F859EC-57F5-4C5B-B0A5-7FE56694F561}" srcOrd="2" destOrd="0" presId="urn:microsoft.com/office/officeart/2005/8/layout/orgChart1"/>
    <dgm:cxn modelId="{EFADC972-6B80-4DBC-8CE5-D91FD1ED192D}" type="presParOf" srcId="{65F17547-895C-4B9E-885C-B60C2E86CA76}" destId="{E659BC5A-2E9B-4A8C-A4C6-46FFB3BD60BE}" srcOrd="2" destOrd="0" presId="urn:microsoft.com/office/officeart/2005/8/layout/orgChart1"/>
    <dgm:cxn modelId="{C42E7F22-D891-412D-A55C-9C654E011B37}" type="presParOf" srcId="{65F17547-895C-4B9E-885C-B60C2E86CA76}" destId="{51CAFD12-C282-49B5-B0CA-A0EA4A004F29}" srcOrd="3" destOrd="0" presId="urn:microsoft.com/office/officeart/2005/8/layout/orgChart1"/>
    <dgm:cxn modelId="{FE4A40C4-D531-4425-A379-8B6DA40B54C9}" type="presParOf" srcId="{51CAFD12-C282-49B5-B0CA-A0EA4A004F29}" destId="{F57C4828-7D59-47FF-B6DA-44EFAA4C99A3}" srcOrd="0" destOrd="0" presId="urn:microsoft.com/office/officeart/2005/8/layout/orgChart1"/>
    <dgm:cxn modelId="{FA167847-7BD3-4707-AFC9-2F4734195297}" type="presParOf" srcId="{F57C4828-7D59-47FF-B6DA-44EFAA4C99A3}" destId="{6978B7B8-8843-4D2C-B9C1-1A0FCDA26B12}" srcOrd="0" destOrd="0" presId="urn:microsoft.com/office/officeart/2005/8/layout/orgChart1"/>
    <dgm:cxn modelId="{E4B23E15-9D0B-4B73-B00F-8ABF60769B6E}" type="presParOf" srcId="{F57C4828-7D59-47FF-B6DA-44EFAA4C99A3}" destId="{C238F77D-EEB4-4755-BBB7-95FC6B185D91}" srcOrd="1" destOrd="0" presId="urn:microsoft.com/office/officeart/2005/8/layout/orgChart1"/>
    <dgm:cxn modelId="{144FEF1D-2C05-45FD-98CD-A0F2A2709813}" type="presParOf" srcId="{51CAFD12-C282-49B5-B0CA-A0EA4A004F29}" destId="{E1942892-125C-4788-BA1E-CD84B9D08B15}" srcOrd="1" destOrd="0" presId="urn:microsoft.com/office/officeart/2005/8/layout/orgChart1"/>
    <dgm:cxn modelId="{F7A08F47-5746-49DC-8334-E45C351FD6E2}" type="presParOf" srcId="{51CAFD12-C282-49B5-B0CA-A0EA4A004F29}" destId="{62031FD9-6893-4AAD-9372-24EF349DF6C5}" srcOrd="2" destOrd="0" presId="urn:microsoft.com/office/officeart/2005/8/layout/orgChart1"/>
    <dgm:cxn modelId="{EC027EB3-1E91-4D94-A1FE-AD7AF5E8BFD2}" type="presParOf" srcId="{65F17547-895C-4B9E-885C-B60C2E86CA76}" destId="{01102125-1526-4F7D-93CE-4C9F29F648E9}" srcOrd="4" destOrd="0" presId="urn:microsoft.com/office/officeart/2005/8/layout/orgChart1"/>
    <dgm:cxn modelId="{09FECD65-559A-4630-8B65-B9810BCB6059}" type="presParOf" srcId="{65F17547-895C-4B9E-885C-B60C2E86CA76}" destId="{3E1CD5BA-3F92-4470-8F02-6B4BD2CD48D6}" srcOrd="5" destOrd="0" presId="urn:microsoft.com/office/officeart/2005/8/layout/orgChart1"/>
    <dgm:cxn modelId="{308B9FA5-ACEF-400D-82E6-A916FD6590D5}" type="presParOf" srcId="{3E1CD5BA-3F92-4470-8F02-6B4BD2CD48D6}" destId="{9C081F06-0717-4F7B-BB0D-522CDFD12DE8}" srcOrd="0" destOrd="0" presId="urn:microsoft.com/office/officeart/2005/8/layout/orgChart1"/>
    <dgm:cxn modelId="{20E795A1-078B-4280-A08E-08FA93F4BC90}" type="presParOf" srcId="{9C081F06-0717-4F7B-BB0D-522CDFD12DE8}" destId="{733897FF-D424-4E84-A850-7CB4C8087089}" srcOrd="0" destOrd="0" presId="urn:microsoft.com/office/officeart/2005/8/layout/orgChart1"/>
    <dgm:cxn modelId="{AD45ED18-34EE-48C7-8D43-31B5A4D38746}" type="presParOf" srcId="{9C081F06-0717-4F7B-BB0D-522CDFD12DE8}" destId="{AF232FCC-A652-4B7E-812C-EBC02C683751}" srcOrd="1" destOrd="0" presId="urn:microsoft.com/office/officeart/2005/8/layout/orgChart1"/>
    <dgm:cxn modelId="{93DB523A-1489-41E7-A6EB-E8CEC6DAF9DE}" type="presParOf" srcId="{3E1CD5BA-3F92-4470-8F02-6B4BD2CD48D6}" destId="{15CE1B9A-6580-4D66-A9E9-98EA85298B6A}" srcOrd="1" destOrd="0" presId="urn:microsoft.com/office/officeart/2005/8/layout/orgChart1"/>
    <dgm:cxn modelId="{6066BA92-D519-4FF9-A913-EFAACC0DA34A}" type="presParOf" srcId="{3E1CD5BA-3F92-4470-8F02-6B4BD2CD48D6}" destId="{3FE414A5-0968-4BAE-AC16-0C807B9127CB}" srcOrd="2" destOrd="0" presId="urn:microsoft.com/office/officeart/2005/8/layout/orgChart1"/>
    <dgm:cxn modelId="{B88CA5B4-9E6F-4BB6-93B8-0519DF67CA93}" type="presParOf" srcId="{79413620-E9DB-4D36-A3E8-D5A3CD8C6FD7}" destId="{0FE1670C-62E2-4A5B-BB63-3BDA331D4A7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02125-1526-4F7D-93CE-4C9F29F648E9}">
      <dsp:nvSpPr>
        <dsp:cNvPr id="0" name=""/>
        <dsp:cNvSpPr/>
      </dsp:nvSpPr>
      <dsp:spPr>
        <a:xfrm>
          <a:off x="4320480" y="3390933"/>
          <a:ext cx="3056771" cy="5305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257"/>
              </a:lnTo>
              <a:lnTo>
                <a:pt x="3056771" y="265257"/>
              </a:lnTo>
              <a:lnTo>
                <a:pt x="3056771" y="5305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9BC5A-2E9B-4A8C-A4C6-46FFB3BD60BE}">
      <dsp:nvSpPr>
        <dsp:cNvPr id="0" name=""/>
        <dsp:cNvSpPr/>
      </dsp:nvSpPr>
      <dsp:spPr>
        <a:xfrm>
          <a:off x="4274760" y="3390933"/>
          <a:ext cx="91440" cy="5305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05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6BE6E-F6E2-4ACF-A0F4-6C4D9671D36B}">
      <dsp:nvSpPr>
        <dsp:cNvPr id="0" name=""/>
        <dsp:cNvSpPr/>
      </dsp:nvSpPr>
      <dsp:spPr>
        <a:xfrm>
          <a:off x="1263708" y="3390933"/>
          <a:ext cx="3056771" cy="530514"/>
        </a:xfrm>
        <a:custGeom>
          <a:avLst/>
          <a:gdLst/>
          <a:ahLst/>
          <a:cxnLst/>
          <a:rect l="0" t="0" r="0" b="0"/>
          <a:pathLst>
            <a:path>
              <a:moveTo>
                <a:pt x="3056771" y="0"/>
              </a:moveTo>
              <a:lnTo>
                <a:pt x="3056771" y="265257"/>
              </a:lnTo>
              <a:lnTo>
                <a:pt x="0" y="265257"/>
              </a:lnTo>
              <a:lnTo>
                <a:pt x="0" y="5305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7C38D-58EC-42AE-92F1-431BFC3A60D3}">
      <dsp:nvSpPr>
        <dsp:cNvPr id="0" name=""/>
        <dsp:cNvSpPr/>
      </dsp:nvSpPr>
      <dsp:spPr>
        <a:xfrm>
          <a:off x="648072" y="576063"/>
          <a:ext cx="7344814" cy="28148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1" kern="1200" dirty="0" smtClean="0"/>
            <a:t>A 3 éves </a:t>
          </a:r>
          <a:r>
            <a:rPr lang="hu-HU" sz="3200" b="1" kern="1200" dirty="0" smtClean="0"/>
            <a:t>szakképző iskolai </a:t>
          </a:r>
          <a:r>
            <a:rPr lang="hu-HU" sz="3200" b="1" kern="1200" dirty="0" smtClean="0"/>
            <a:t>tanulmányok végén komplex szakmai vizsgát kell tenni, melynek részei</a:t>
          </a:r>
          <a:endParaRPr lang="hu-HU" sz="3200" b="1" kern="1200" dirty="0"/>
        </a:p>
      </dsp:txBody>
      <dsp:txXfrm>
        <a:off x="648072" y="576063"/>
        <a:ext cx="7344814" cy="2814869"/>
      </dsp:txXfrm>
    </dsp:sp>
    <dsp:sp modelId="{37A7FCFF-81AF-4C08-AD7A-DAED8311DD11}">
      <dsp:nvSpPr>
        <dsp:cNvPr id="0" name=""/>
        <dsp:cNvSpPr/>
      </dsp:nvSpPr>
      <dsp:spPr>
        <a:xfrm>
          <a:off x="580" y="3921447"/>
          <a:ext cx="2526257" cy="1263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1" kern="1200" dirty="0" smtClean="0"/>
            <a:t>írásbeli</a:t>
          </a:r>
          <a:endParaRPr lang="hu-HU" sz="3600" b="1" kern="1200" dirty="0"/>
        </a:p>
      </dsp:txBody>
      <dsp:txXfrm>
        <a:off x="580" y="3921447"/>
        <a:ext cx="2526257" cy="1263128"/>
      </dsp:txXfrm>
    </dsp:sp>
    <dsp:sp modelId="{6978B7B8-8843-4D2C-B9C1-1A0FCDA26B12}">
      <dsp:nvSpPr>
        <dsp:cNvPr id="0" name=""/>
        <dsp:cNvSpPr/>
      </dsp:nvSpPr>
      <dsp:spPr>
        <a:xfrm>
          <a:off x="3057351" y="3921447"/>
          <a:ext cx="2526257" cy="1263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1" kern="1200" dirty="0" smtClean="0"/>
            <a:t>gyakorlat</a:t>
          </a:r>
          <a:endParaRPr lang="hu-HU" sz="3600" b="1" kern="1200" dirty="0"/>
        </a:p>
      </dsp:txBody>
      <dsp:txXfrm>
        <a:off x="3057351" y="3921447"/>
        <a:ext cx="2526257" cy="1263128"/>
      </dsp:txXfrm>
    </dsp:sp>
    <dsp:sp modelId="{733897FF-D424-4E84-A850-7CB4C8087089}">
      <dsp:nvSpPr>
        <dsp:cNvPr id="0" name=""/>
        <dsp:cNvSpPr/>
      </dsp:nvSpPr>
      <dsp:spPr>
        <a:xfrm>
          <a:off x="6114122" y="3921447"/>
          <a:ext cx="2526257" cy="1263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1" kern="1200" dirty="0" smtClean="0"/>
            <a:t>szóbeli</a:t>
          </a:r>
          <a:endParaRPr lang="hu-HU" sz="3600" b="1" kern="1200" dirty="0"/>
        </a:p>
      </dsp:txBody>
      <dsp:txXfrm>
        <a:off x="6114122" y="3921447"/>
        <a:ext cx="2526257" cy="1263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</p:grpSp>
      <p:sp>
        <p:nvSpPr>
          <p:cNvPr id="14337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4337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61BCE-4D9B-4657-AF64-3DE6EB2C8BCF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7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7E3BF-6C69-49B5-8F4C-3197F47F9C9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6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38925" y="277813"/>
            <a:ext cx="2058988" cy="5881687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29325" cy="588168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CAD92-6DA0-4D7D-8A9B-0E38D56D8A4F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04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C7533-FAD0-452A-A112-C69E4FCB8D5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07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7813"/>
            <a:ext cx="8240713" cy="58816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45EEC-4B99-461D-8396-21ED1A3A0331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4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4B32-0E18-49EB-A9B9-44DDEC28207D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9B54E-FFEA-4728-AD09-1FB73001A1D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9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486C4-B1B8-483B-AEFE-39213F99810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5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9A99C-77E6-4107-949E-0482922F5E60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1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F6F17-2106-4FB1-BF48-15FFDFB7637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5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6F2FD-5CD2-4652-98EC-FA44D4794FAA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4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DEFF8-FDC8-42B0-A951-A9646541B2A0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1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6FC2B-6C4E-4BC3-BB8D-ABF115C8383D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7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4233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14234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14234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14234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14234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14234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  <p:sp>
          <p:nvSpPr>
            <p:cNvPr id="14234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75000"/>
                <a:buFont typeface="Wingdings" pitchFamily="2" charset="2"/>
                <a:buNone/>
                <a:defRPr/>
              </a:pPr>
              <a:endParaRPr lang="hu-HU" sz="3200">
                <a:solidFill>
                  <a:srgbClr val="FFFF00"/>
                </a:solidFill>
              </a:endParaRPr>
            </a:p>
          </p:txBody>
        </p:sp>
      </p:grpSp>
      <p:sp>
        <p:nvSpPr>
          <p:cNvPr id="205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4234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4234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4234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4235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87BED1A-824B-4047-B66F-011486DD6E97}" type="slidenum">
              <a:rPr lang="hu-HU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079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38.jpeg"/><Relationship Id="rId4" Type="http://schemas.openxmlformats.org/officeDocument/2006/relationships/image" Target="../media/image1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52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62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3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64.jpeg"/><Relationship Id="rId7" Type="http://schemas.openxmlformats.org/officeDocument/2006/relationships/image" Target="../media/image185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332656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FFFF00"/>
                </a:solidFill>
              </a:rPr>
              <a:t>Kisalföldi ASZC Batthyány Lajos Mezőgazdasági és Élelmiszeripari Technikum, Szakképző Iskola és Kollégium</a:t>
            </a:r>
          </a:p>
          <a:p>
            <a:pPr algn="ctr"/>
            <a:r>
              <a:rPr lang="hu-HU" sz="4000" b="1" dirty="0" smtClean="0">
                <a:solidFill>
                  <a:srgbClr val="FFFF00"/>
                </a:solidFill>
              </a:rPr>
              <a:t>Pápa</a:t>
            </a:r>
            <a:endParaRPr lang="hu-HU" sz="4000" b="1" dirty="0">
              <a:solidFill>
                <a:srgbClr val="FFFF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73937" y="580526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FF00"/>
                </a:solidFill>
              </a:rPr>
              <a:t>Agrárszakképzés Veszprém megyében</a:t>
            </a:r>
            <a:endParaRPr lang="hu-HU" sz="3600" b="1" dirty="0">
              <a:solidFill>
                <a:srgbClr val="FFFF00"/>
              </a:solidFill>
            </a:endParaRPr>
          </a:p>
        </p:txBody>
      </p:sp>
      <p:pic>
        <p:nvPicPr>
          <p:cNvPr id="6" name="Picture 14" descr="\\szerver\Tanar\Képek\BATTHYANY 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r="1714"/>
          <a:stretch/>
        </p:blipFill>
        <p:spPr bwMode="auto">
          <a:xfrm>
            <a:off x="6324760" y="2446254"/>
            <a:ext cx="2135448" cy="299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s://upload.wikimedia.org/wikipedia/commons/thumb/b/b1/HUN_P%C3%A1pa_C%C3%ADmer.svg/150px-HUN_P%C3%A1pa_C%C3%ADmer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862163"/>
            <a:ext cx="142875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Kép 1" descr="ÚJ LOGÓ - CENTRUMO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12375" r="36859" b="18607"/>
          <a:stretch>
            <a:fillRect/>
          </a:stretch>
        </p:blipFill>
        <p:spPr bwMode="auto">
          <a:xfrm>
            <a:off x="801688" y="2446255"/>
            <a:ext cx="2186136" cy="299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3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178730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 smtClean="0">
                <a:solidFill>
                  <a:srgbClr val="FFFF00"/>
                </a:solidFill>
              </a:rPr>
              <a:t>Kulturális és szabadidős programok</a:t>
            </a:r>
            <a:endParaRPr lang="hu-HU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6064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Szüreti nap</a:t>
            </a:r>
            <a:endParaRPr lang="hu-HU" sz="4000" b="1" dirty="0">
              <a:solidFill>
                <a:srgbClr val="FFFF00"/>
              </a:solidFill>
            </a:endParaRPr>
          </a:p>
        </p:txBody>
      </p:sp>
      <p:pic>
        <p:nvPicPr>
          <p:cNvPr id="3" name="Picture 7" descr="\\szerver\Tanar\Fotók 2016-2017\2016. szüreti nap II\DSC04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3648405" cy="273630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\\szerver\Tanar\Fotók 2016-2017\2016. szüreti nap II\DSC04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168352" cy="237626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\\szerver\Tanar\Fotók 2016-2017\2016 szüret nap\DSCN1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86554"/>
            <a:ext cx="3096344" cy="232225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\\szerver\Tanar\Fotók 2016-2017\2016 szüret nap\DSCN17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88940"/>
            <a:ext cx="3600400" cy="270030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\\szerver\Tanar\Fotók 2016-2017\2016. szüreti nap II\DSC042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3168352" cy="237626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60648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Gólyaavató </a:t>
            </a:r>
            <a:endParaRPr lang="hu-HU" sz="4000" b="1" dirty="0">
              <a:solidFill>
                <a:srgbClr val="FFFF00"/>
              </a:solidFill>
            </a:endParaRPr>
          </a:p>
        </p:txBody>
      </p:sp>
      <p:pic>
        <p:nvPicPr>
          <p:cNvPr id="3" name="Picture 11" descr="\\szerver\Tanar\FOTÓ 2017-18\IMG_18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4154" b="41542"/>
          <a:stretch>
            <a:fillRect/>
          </a:stretch>
        </p:blipFill>
        <p:spPr bwMode="auto">
          <a:xfrm>
            <a:off x="251520" y="4005064"/>
            <a:ext cx="4312839" cy="255136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\\szerver\Tanar\FOTÓ 2017-18\IMG_1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3278020" cy="245851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\\szerver\Tanar\Fotók 2016-2017\2016 szüret nap\DSCN17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56"/>
            <a:ext cx="2051720" cy="153879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\\szerver\Tanar\Fotók 2016-2017\2016 szüret nap\DSCN17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41168"/>
            <a:ext cx="2051720" cy="153879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\\szerver\Tanar\Fotók 2016-2017\Diáknap 2017\DSC055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3168352" cy="237626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\\szerver\Tanar\PÁLYAVÁLASZTÁS\Békefi Iminek fotók - pályaválasztáshoz\KULTÚRA, VERSENY, ÜNNEPSÉG\Gólyaavató\25443056_1647893311944373_2156979611579780177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1872208" cy="249627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88640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Diáknap</a:t>
            </a:r>
            <a:endParaRPr lang="hu-HU" sz="4000" b="1" dirty="0">
              <a:solidFill>
                <a:srgbClr val="FFFF00"/>
              </a:solidFill>
            </a:endParaRPr>
          </a:p>
        </p:txBody>
      </p:sp>
      <p:pic>
        <p:nvPicPr>
          <p:cNvPr id="3" name="Picture 3" descr="\\szerver\Tanar\FOTÓ 2017-18\IMG_1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3936438" cy="295232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szerver\Tanar\Fotók 2016-2017\Diáknap 2017\DSC05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072341" cy="23042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\\szerver\Tanar\FOTÓK 2017-2018\Szüreti nap 2017. 09. 29\DSC06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57092"/>
            <a:ext cx="3024336" cy="226825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\\szerver\Tanar\Fotók 2016-2017\Diáknap 2017\DSC055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3360373" cy="25202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\\szerver\Tanar\FOTÓK 2017-2018\Szüreti nap 2017. 09. 29\DSC062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456384" cy="259228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zerver\Tanar\FOTÓK 2017-2018\Szüreti nap 2017. 09. 29\DSC06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48680"/>
            <a:ext cx="3648405" cy="273630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szerver\Tanar\FOTÓK 2017-2018\Szüreti nap 2017. 09. 29\DSC06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1844824"/>
            <a:ext cx="2784309" cy="208823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szerver\Tanar\FOTÓK 2017-2018\Szüreti nap 2017. 09. 29\DSC06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32" y="476672"/>
            <a:ext cx="3072340" cy="23042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\\szerver\Tanar\ISKOLAI FOTÓK 2014-2015\Iskolanap 2015. 05. 29 fotók\PICT01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3264363" cy="24482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\\szerver\Tanar\ISKOLAI FOTÓK 2014-2015\Iskolanap 2015. 05. 29 fotók\PICT01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65104"/>
            <a:ext cx="2880320" cy="216024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\\szerver\Tanar\ISKOLAI FOTÓK 2014-2015\Iskolanap 2015. 05. 29 fotók\PICT01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89040"/>
            <a:ext cx="2784309" cy="208823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\\szerver\Tanar\PÁLYAVÁLASZTÁS\Békefi Iminek fotók - pályaválasztáshoz\KULTÚRA, VERSENY, ÜNNEPSÉG\Karácsonyi alkotóház\PICT1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264363" cy="24482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\\szerver\Tanar\PÁLYAVÁLASZTÁS\Békefi Iminek fotók - pályaválasztáshoz\KULTÚRA, VERSENY, ÜNNEPSÉG\Karácsonyi alkotóház\PICT1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1772816"/>
            <a:ext cx="2880320" cy="216024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\\szerver\Tanar\PÁLYAVÁLASZTÁS\Békefi Iminek fotók - pályaválasztáshoz\KULTÚRA, VERSENY, ÜNNEPSÉG\Karácsonyi alkotóház\PICT1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08720"/>
            <a:ext cx="2106234" cy="280831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9512" y="188640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Karácsonyi és Húsvéti alkotóház</a:t>
            </a:r>
            <a:endParaRPr lang="hu-HU" sz="40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\\szerver\Tanar\SZKLM\Iskolai FOTÓK 2013-2014\Húsvéti alkotóház 2014 fotók\PICT1134.JPG"/>
          <p:cNvPicPr>
            <a:picLocks noChangeAspect="1" noChangeArrowheads="1"/>
          </p:cNvPicPr>
          <p:nvPr/>
        </p:nvPicPr>
        <p:blipFill>
          <a:blip r:embed="rId5" cstate="print"/>
          <a:srcRect l="39037"/>
          <a:stretch>
            <a:fillRect/>
          </a:stretch>
        </p:blipFill>
        <p:spPr bwMode="auto">
          <a:xfrm>
            <a:off x="3636278" y="4293096"/>
            <a:ext cx="1799818" cy="221424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2" descr="\\szerver\Tanar\Húsvét\15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798246"/>
            <a:ext cx="1944216" cy="267037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Picture 3" descr="\\szerver\Tanar\Húsvét\húsvét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149080"/>
            <a:ext cx="2357438" cy="24384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\\szerver\Tanar\PÁLYAVÁLASZTÁS\Békefi Iminek fotók - pályaválasztáshoz\ÖKO-ISKOLA\Országos Természetismereti verseny Szőcsény\PICT1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2736304" cy="364840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188640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Szakmai versenyek</a:t>
            </a:r>
            <a:endParaRPr lang="hu-HU" sz="4000" b="1" dirty="0">
              <a:solidFill>
                <a:srgbClr val="FFFF00"/>
              </a:solidFill>
            </a:endParaRPr>
          </a:p>
        </p:txBody>
      </p:sp>
      <p:pic>
        <p:nvPicPr>
          <p:cNvPr id="3" name="Picture 6" descr="\\szerver\Tanar\PÁLYAVÁLASZTÁS\Békefi Iminek fotók - pályaválasztáshoz\SZAKMAI\Édesipari Termékgyártó SZKTV\Luttenberger Réka 11. É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4"/>
          <a:stretch>
            <a:fillRect/>
          </a:stretch>
        </p:blipFill>
        <p:spPr bwMode="auto">
          <a:xfrm>
            <a:off x="2839276" y="1196752"/>
            <a:ext cx="3100876" cy="248427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szerver\Tanar\PÁLYAVÁLASZTÁS\Békefi Iminek fotók - pályaválasztáshoz\SZAKMAI\Édesipari Termékgyártó SZKTV\29134904_1635871176478665_30423989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48680"/>
            <a:ext cx="2160240" cy="288032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Ã©ptalÃ¡lat a kÃ¶vetkezÅre: âlovÃ¡szokâ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149080"/>
            <a:ext cx="3339262" cy="208823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5" descr="\\szerver\Tanar\Képek\hus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5895" y="3789040"/>
            <a:ext cx="1939554" cy="280831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60648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Ökoiskolai programok</a:t>
            </a:r>
            <a:endParaRPr lang="hu-HU" sz="4000" b="1" dirty="0">
              <a:solidFill>
                <a:srgbClr val="FFFF00"/>
              </a:solidFill>
            </a:endParaRPr>
          </a:p>
        </p:txBody>
      </p:sp>
      <p:pic>
        <p:nvPicPr>
          <p:cNvPr id="3" name="Picture 8" descr="\\szerver\Tanar\FOTÓ 2017-18\IMG_1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3" t="16498" r="9264" b="16498"/>
          <a:stretch>
            <a:fillRect/>
          </a:stretch>
        </p:blipFill>
        <p:spPr bwMode="auto">
          <a:xfrm>
            <a:off x="5364088" y="2992620"/>
            <a:ext cx="3128296" cy="238059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\\szerver\Tanar\ISKOLAI FOTÓK 2014-2015\120 éves a pápai MEZŐ\Mező parkosítás\PICT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2880320" cy="216024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\\szerver\Tanar\ISKOLAI FOTÓK 2014-2015\120 éves a pápai MEZŐ\Mező parkosítás\PICT0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37112"/>
            <a:ext cx="2664296" cy="199822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szerver\Tanar\ökoiskola\KÉPEK\Te szedd 2016 április 28\TeSzedd 2016.04.28. Batthyány Lajos Mezőgazdasági Szakk.Isk.Pápa 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880320" cy="216024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szerver\Tanar\SZKLM\Iskolai FOTÓK 2013-2014\Iskolai élet fotók\Madáretetés\PICT03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260647"/>
            <a:ext cx="2374664" cy="316915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17" descr="\\szerver\Tanar\ISKOLAI FOTÓK 2014-2015\120 éves a pápai MEZŐ\Mező parkosítás\PICT00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16" y="1804488"/>
            <a:ext cx="2688299" cy="201622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\\szerver\Tanar\FOTÓK 2017-2018\2018.jan Mozdulj Mező pisztrángos tó\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268760"/>
            <a:ext cx="3096344" cy="232225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\\szerver\Tanar\FOTÓK 2017-2018\2018.jan Mozdulj Mező pisztrángos tó\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6672"/>
            <a:ext cx="2304256" cy="172819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51520" y="188640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Mozdulj Mező!</a:t>
            </a:r>
            <a:endParaRPr lang="hu-HU" sz="4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F:\2018ősz mozdulj mező iharkút, pápavár\DSCN8386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67544" y="3933056"/>
            <a:ext cx="2891813" cy="216886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027" name="Picture 3" descr="F:\2018ősz mozdulj mező iharkút, pápavár\DSCN8392.JPG"/>
          <p:cNvPicPr>
            <a:picLocks noChangeAspect="1" noChangeArrowheads="1"/>
          </p:cNvPicPr>
          <p:nvPr/>
        </p:nvPicPr>
        <p:blipFill>
          <a:blip r:embed="rId5" cstate="print">
            <a:lum bright="-8000"/>
          </a:blip>
          <a:srcRect/>
          <a:stretch>
            <a:fillRect/>
          </a:stretch>
        </p:blipFill>
        <p:spPr bwMode="auto">
          <a:xfrm>
            <a:off x="3635897" y="1844824"/>
            <a:ext cx="3096344" cy="232225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028" name="Picture 4" descr="F:\2018ősz mozdulj mező iharkút, pápavár\DSCN8370.JPG"/>
          <p:cNvPicPr>
            <a:picLocks noChangeAspect="1" noChangeArrowheads="1"/>
          </p:cNvPicPr>
          <p:nvPr/>
        </p:nvPicPr>
        <p:blipFill>
          <a:blip r:embed="rId6" cstate="print">
            <a:lum bright="-12000"/>
          </a:blip>
          <a:srcRect/>
          <a:stretch>
            <a:fillRect/>
          </a:stretch>
        </p:blipFill>
        <p:spPr bwMode="auto">
          <a:xfrm>
            <a:off x="3707904" y="4365104"/>
            <a:ext cx="2939819" cy="22048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3" name="Picture 8" descr="\\szerver\Tanar\FOTÓK 2017-2018\2018.jan Mozdulj Mező pisztrángos tó\0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01008"/>
            <a:ext cx="2352261" cy="176419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606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Szalagavató </a:t>
            </a:r>
            <a:endParaRPr lang="hu-HU" sz="4000" b="1" dirty="0">
              <a:solidFill>
                <a:srgbClr val="FFFF00"/>
              </a:solidFill>
            </a:endParaRPr>
          </a:p>
        </p:txBody>
      </p:sp>
      <p:pic>
        <p:nvPicPr>
          <p:cNvPr id="3" name="Picture 6" descr="\\szerver\Tanar\PÁLYAVÁLASZTÁS\Békefi Iminek fotók - pályaválasztáshoz\KULTÚRA, VERSENY, ÜNNEPSÉG\Szalagavató\PICT1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1008"/>
            <a:ext cx="3552395" cy="266429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\\szerver\Tanar\PÁLYAVÁLASZTÁS\Békefi Iminek fotók - pályaválasztáshoz\KULTÚRA, VERSENY, ÜNNEPSÉG\Szalagavató\PICT13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77072"/>
            <a:ext cx="3140968" cy="235572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\\szerver\Tanar\PÁLYAVÁLASZTÁS\Békefi Iminek fotók - pályaválasztáshoz\KULTÚRA, VERSENY, ÜNNEPSÉG\Szalagavató\PICT1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360373" cy="25202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szerver\Tanar\SZKLM\Iskolai FOTÓK 2013-2014\Iskolai élet fotók\SDC105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32656"/>
            <a:ext cx="4512502" cy="338437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0648"/>
            <a:ext cx="5759341" cy="303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/>
          </p:cNvSpPr>
          <p:nvPr/>
        </p:nvSpPr>
        <p:spPr>
          <a:xfrm>
            <a:off x="251520" y="3717032"/>
            <a:ext cx="8640960" cy="2729210"/>
          </a:xfrm>
          <a:prstGeom prst="rect">
            <a:avLst/>
          </a:prstGeom>
        </p:spPr>
        <p:txBody>
          <a:bodyPr/>
          <a:lstStyle/>
          <a:p>
            <a:pPr marL="800100" lvl="1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</a:pPr>
            <a:r>
              <a:rPr kumimoji="0" lang="hu-HU" alt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latin typeface="+mn-lt"/>
                <a:ea typeface="+mn-ea"/>
                <a:cs typeface="+mn-cs"/>
              </a:rPr>
              <a:t>Országosan</a:t>
            </a:r>
            <a:r>
              <a:rPr kumimoji="0" lang="hu-HU" altLang="hu-HU" sz="28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alt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latin typeface="+mn-lt"/>
                <a:ea typeface="+mn-ea"/>
                <a:cs typeface="+mn-cs"/>
              </a:rPr>
              <a:t>47 iskola van az </a:t>
            </a:r>
            <a:r>
              <a:rPr kumimoji="0" lang="hu-HU" altLang="hu-HU" sz="28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Agrárminisztérium</a:t>
            </a:r>
            <a:r>
              <a:rPr kumimoji="0" lang="hu-HU" alt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latin typeface="+mn-lt"/>
                <a:ea typeface="+mn-ea"/>
                <a:cs typeface="+mn-cs"/>
              </a:rPr>
              <a:t> fenntartásában</a:t>
            </a:r>
          </a:p>
          <a:p>
            <a:pPr marL="800100" lvl="1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</a:pPr>
            <a:r>
              <a:rPr kumimoji="0" lang="hu-HU" alt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latin typeface="+mn-lt"/>
                <a:ea typeface="+mn-ea"/>
                <a:cs typeface="+mn-cs"/>
              </a:rPr>
              <a:t>Kb. 26.000</a:t>
            </a:r>
            <a:r>
              <a:rPr kumimoji="0" lang="hu-HU" altLang="hu-HU" sz="28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alt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latin typeface="+mn-lt"/>
                <a:ea typeface="+mn-ea"/>
                <a:cs typeface="+mn-cs"/>
              </a:rPr>
              <a:t>diák és 2.800 pedagógus</a:t>
            </a:r>
          </a:p>
          <a:p>
            <a:pPr marL="800100" lvl="1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</a:pPr>
            <a:r>
              <a:rPr kumimoji="0" lang="hu-HU" alt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latin typeface="+mn-lt"/>
                <a:ea typeface="+mn-ea"/>
                <a:cs typeface="+mn-cs"/>
              </a:rPr>
              <a:t>Veszprém megyében 1 iskola foglalkozik agrárszakképzéssel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\\szerver\Tanar\Fotók 2016-2017\Ballagás 2017\DSC05089.JPG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2880320" cy="216024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116632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Ballagás </a:t>
            </a:r>
            <a:endParaRPr lang="hu-HU" sz="4000" b="1" dirty="0">
              <a:solidFill>
                <a:srgbClr val="FFFF00"/>
              </a:solidFill>
            </a:endParaRPr>
          </a:p>
        </p:txBody>
      </p:sp>
      <p:pic>
        <p:nvPicPr>
          <p:cNvPr id="3" name="Picture 6" descr="\\szerver\Tanar\Fotók 2016-2017\Ballagás 2017\DSC05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2952328" cy="221424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\\szerver\Tanar\Fotók 2016-2017\Ballagás 2017\DSC05066.JPG"/>
          <p:cNvPicPr>
            <a:picLocks noChangeAspect="1" noChangeArrowheads="1"/>
          </p:cNvPicPr>
          <p:nvPr/>
        </p:nvPicPr>
        <p:blipFill>
          <a:blip r:embed="rId4" cstate="print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3072342" cy="23042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\\szerver\Tanar\Ballagás 2014 FOTÓK\PICT13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3264363" cy="24482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\\szerver\Tanar\Ballagás 2014 FOTÓK\PICT1344.JPG"/>
          <p:cNvPicPr>
            <a:picLocks noChangeAspect="1" noChangeArrowheads="1"/>
          </p:cNvPicPr>
          <p:nvPr/>
        </p:nvPicPr>
        <p:blipFill>
          <a:blip r:embed="rId6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4293096"/>
            <a:ext cx="3011827" cy="225887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\\szerver\Tanar\Ballagás 2014 FOTÓK\PICT1341.JPG"/>
          <p:cNvPicPr>
            <a:picLocks noChangeAspect="1" noChangeArrowheads="1"/>
          </p:cNvPicPr>
          <p:nvPr/>
        </p:nvPicPr>
        <p:blipFill>
          <a:blip r:embed="rId7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3360372" cy="25202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49" t="1524" r="1149" b="1524"/>
          <a:stretch>
            <a:fillRect/>
          </a:stretch>
        </p:blipFill>
        <p:spPr bwMode="auto">
          <a:xfrm>
            <a:off x="539552" y="1124744"/>
            <a:ext cx="2931857" cy="219414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Picture 2" descr="\\szerver\Tanar\Képek\P4141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60648"/>
            <a:ext cx="2843808" cy="213285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3" descr="\\szerver\Tanar\Képek\P4141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8188" y="4293096"/>
            <a:ext cx="2915816" cy="218686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3" descr="\\szerver\Tanar\Képek\P41415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45024"/>
            <a:ext cx="3456384" cy="25922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2" descr="\\szerver\Tanar\Képek\P41415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484784"/>
            <a:ext cx="2736304" cy="205222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Kép 6" descr="\\szerver\Tanar\Békefi Imre\Isk képek\2016 gépész gyakorlat 11MGP\DSCN1185.JPG"/>
          <p:cNvPicPr/>
          <p:nvPr/>
        </p:nvPicPr>
        <p:blipFill>
          <a:blip r:embed="rId7" cstate="print">
            <a:lum bright="-8000"/>
          </a:blip>
          <a:srcRect/>
          <a:stretch>
            <a:fillRect/>
          </a:stretch>
        </p:blipFill>
        <p:spPr bwMode="auto">
          <a:xfrm>
            <a:off x="6228184" y="2924944"/>
            <a:ext cx="2592288" cy="201622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050" name="Picture 2" descr="C:\Users\Gyuri\Downloads\20181022_165615.jpg"/>
          <p:cNvPicPr>
            <a:picLocks noChangeAspect="1" noChangeArrowheads="1"/>
          </p:cNvPicPr>
          <p:nvPr/>
        </p:nvPicPr>
        <p:blipFill>
          <a:blip r:embed="rId8" cstate="print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60" y="5183307"/>
            <a:ext cx="1979712" cy="148478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251520" y="26064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Tangazdaság </a:t>
            </a:r>
            <a:endParaRPr lang="hu-HU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/>
          <a:stretch/>
        </p:blipFill>
        <p:spPr bwMode="auto">
          <a:xfrm>
            <a:off x="251520" y="1268760"/>
            <a:ext cx="8640960" cy="50657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251520" y="262389"/>
            <a:ext cx="86409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3600" b="1" dirty="0">
                <a:solidFill>
                  <a:srgbClr val="FFFF00"/>
                </a:solidFill>
              </a:rPr>
              <a:t>Szakképzés 4.0 </a:t>
            </a:r>
          </a:p>
        </p:txBody>
      </p:sp>
    </p:spTree>
    <p:extLst>
      <p:ext uri="{BB962C8B-B14F-4D97-AF65-F5344CB8AC3E}">
        <p14:creationId xmlns:p14="http://schemas.microsoft.com/office/powerpoint/2010/main" val="38496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u-HU" altLang="hu-HU" sz="3600" b="1" cap="none" dirty="0" smtClean="0">
                <a:solidFill>
                  <a:srgbClr val="FFFF00"/>
                </a:solidFill>
                <a:effectLst/>
              </a:rPr>
              <a:t>Alapvizsga</a:t>
            </a: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251520" y="1447800"/>
            <a:ext cx="8640960" cy="371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hu-HU" altLang="hu-HU" sz="2800" dirty="0" smtClean="0">
                <a:solidFill>
                  <a:srgbClr val="FFFF00"/>
                </a:solidFill>
              </a:rPr>
              <a:t>	Mivel </a:t>
            </a:r>
            <a:r>
              <a:rPr lang="hu-HU" altLang="hu-HU" sz="2800" dirty="0">
                <a:solidFill>
                  <a:srgbClr val="FFFF00"/>
                </a:solidFill>
              </a:rPr>
              <a:t>a szakképző iskolában és a technikumban is ágazati alapképzés történik a képzés első szakaszában, </a:t>
            </a:r>
            <a:r>
              <a:rPr lang="hu-HU" altLang="hu-HU" sz="2800" b="1" dirty="0"/>
              <a:t>a 9. évfolyam végén van átjárhatóság a két iskolatípus között </a:t>
            </a:r>
            <a:r>
              <a:rPr lang="hu-HU" altLang="hu-HU" sz="2800" dirty="0">
                <a:solidFill>
                  <a:srgbClr val="FFFF00"/>
                </a:solidFill>
              </a:rPr>
              <a:t>különbözeti vizsga nélkül. </a:t>
            </a:r>
          </a:p>
          <a:p>
            <a:pPr algn="just">
              <a:lnSpc>
                <a:spcPct val="120000"/>
              </a:lnSpc>
            </a:pPr>
            <a:r>
              <a:rPr lang="hu-HU" altLang="hu-HU" sz="2800" dirty="0" smtClean="0">
                <a:solidFill>
                  <a:srgbClr val="FFFF00"/>
                </a:solidFill>
              </a:rPr>
              <a:t>	Az </a:t>
            </a:r>
            <a:r>
              <a:rPr lang="hu-HU" altLang="hu-HU" sz="2800" dirty="0">
                <a:solidFill>
                  <a:srgbClr val="FFFF00"/>
                </a:solidFill>
              </a:rPr>
              <a:t>ágazati alapképzés ágazati alapvizsgával zárul. Az ágazati alapvizsga alkalmas egyszerű munkakörök betöltésére. </a:t>
            </a:r>
          </a:p>
        </p:txBody>
      </p:sp>
    </p:spTree>
    <p:extLst>
      <p:ext uri="{BB962C8B-B14F-4D97-AF65-F5344CB8AC3E}">
        <p14:creationId xmlns:p14="http://schemas.microsoft.com/office/powerpoint/2010/main" val="25701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23913"/>
            <a:ext cx="8640961" cy="52101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8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4614"/>
            <a:ext cx="8640960" cy="52006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6922"/>
            <a:ext cx="8640959" cy="536986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7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9013"/>
            <a:ext cx="8640960" cy="4876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1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19188"/>
            <a:ext cx="8640960" cy="462121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1520" y="5949280"/>
            <a:ext cx="864096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1800" b="1" dirty="0">
                <a:solidFill>
                  <a:srgbClr val="FFFF00"/>
                </a:solidFill>
              </a:rPr>
              <a:t>Az Apáczai program a tehetséges, hátrányos helyzetű fiatalok technikumi tanulását támogatja</a:t>
            </a:r>
          </a:p>
        </p:txBody>
      </p:sp>
    </p:spTree>
    <p:extLst>
      <p:ext uri="{BB962C8B-B14F-4D97-AF65-F5344CB8AC3E}">
        <p14:creationId xmlns:p14="http://schemas.microsoft.com/office/powerpoint/2010/main" val="42879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548681"/>
            <a:ext cx="8640960" cy="7200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u-HU" altLang="hu-HU" sz="3600" b="1" cap="none" dirty="0" smtClean="0">
                <a:solidFill>
                  <a:srgbClr val="FFFF00"/>
                </a:solidFill>
                <a:effectLst/>
                <a:latin typeface="+mn-lt"/>
              </a:rPr>
              <a:t>Ösztöndíjak</a:t>
            </a:r>
          </a:p>
        </p:txBody>
      </p:sp>
      <p:sp>
        <p:nvSpPr>
          <p:cNvPr id="86019" name="Rectangle 3"/>
          <p:cNvSpPr>
            <a:spLocks noGrp="1"/>
          </p:cNvSpPr>
          <p:nvPr>
            <p:ph type="body" idx="4294967295"/>
          </p:nvPr>
        </p:nvSpPr>
        <p:spPr>
          <a:xfrm>
            <a:off x="251520" y="1219200"/>
            <a:ext cx="8640960" cy="4525963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endParaRPr lang="hu-HU" altLang="hu-HU" sz="2400" b="1" dirty="0" smtClean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endParaRPr lang="hu-HU" altLang="hu-HU" sz="2400" b="1" dirty="0" smtClean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  <a:buFont typeface="Wingdings 2" panose="05020102010507070707" pitchFamily="18" charset="2"/>
              <a:buNone/>
            </a:pPr>
            <a:endParaRPr lang="hu-HU" altLang="hu-HU" sz="2400" b="1" dirty="0" smtClean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hu-HU" altLang="hu-HU" sz="24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Minden szakképző iskolai képzésben egységes szakképzési ösztöndíj.</a:t>
            </a:r>
          </a:p>
          <a:p>
            <a:pPr algn="just">
              <a:lnSpc>
                <a:spcPct val="80000"/>
              </a:lnSpc>
            </a:pPr>
            <a:endParaRPr lang="hu-HU" altLang="hu-HU" sz="2400" b="1" dirty="0" smtClean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hu-HU" altLang="hu-HU" sz="24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Az ösztöndíj a tanulmányok előre haladásával és a teljesítménnyel arányosan változó mértékű.</a:t>
            </a:r>
          </a:p>
          <a:p>
            <a:pPr algn="just">
              <a:lnSpc>
                <a:spcPct val="80000"/>
              </a:lnSpc>
            </a:pPr>
            <a:endParaRPr lang="hu-HU" altLang="hu-HU" sz="2400" b="1" dirty="0" smtClean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hu-HU" altLang="hu-HU" sz="24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Az ösztöndíj meghatározott részét eredményes szakmai vizsga után egyösszegű juttatásban, pályakezdő támogatásként kapja meg a diák.</a:t>
            </a:r>
          </a:p>
          <a:p>
            <a:pPr algn="just">
              <a:lnSpc>
                <a:spcPct val="80000"/>
              </a:lnSpc>
            </a:pPr>
            <a:endParaRPr lang="hu-HU" altLang="hu-H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6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16632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FFFF00"/>
                </a:solidFill>
              </a:rPr>
              <a:t>Intézményünk </a:t>
            </a:r>
            <a:r>
              <a:rPr lang="hu-HU" sz="3200" b="1" dirty="0" smtClean="0"/>
              <a:t>1892-es alapítása óta </a:t>
            </a:r>
            <a:r>
              <a:rPr lang="hu-HU" sz="3200" dirty="0" smtClean="0">
                <a:solidFill>
                  <a:srgbClr val="FFFF00"/>
                </a:solidFill>
              </a:rPr>
              <a:t>szolgálja a megye és a tágabb régió mezőgazdasági és élelmiszeripari képzését.</a:t>
            </a:r>
            <a:endParaRPr lang="hu-HU" sz="3200" dirty="0">
              <a:solidFill>
                <a:srgbClr val="FFFF00"/>
              </a:solidFill>
            </a:endParaRPr>
          </a:p>
        </p:txBody>
      </p:sp>
      <p:pic>
        <p:nvPicPr>
          <p:cNvPr id="3" name="Picture 4" descr="\\szerver\Tanar\Képek\mezo_kep\096_001oldal.jpg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2045" t="4623" r="2045" b="4623"/>
          <a:stretch>
            <a:fillRect/>
          </a:stretch>
        </p:blipFill>
        <p:spPr bwMode="auto">
          <a:xfrm>
            <a:off x="251520" y="1844824"/>
            <a:ext cx="4082938" cy="256445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Picture 2" descr="\\szerver\Tanar\Képek\mezo_kep\087_001oldal.jpg"/>
          <p:cNvPicPr>
            <a:picLocks noChangeAspect="1" noChangeArrowheads="1"/>
          </p:cNvPicPr>
          <p:nvPr/>
        </p:nvPicPr>
        <p:blipFill>
          <a:blip r:embed="rId3" cstate="print">
            <a:lum bright="-8000"/>
          </a:blip>
          <a:srcRect l="2045" t="3194" r="2045" b="3194"/>
          <a:stretch>
            <a:fillRect/>
          </a:stretch>
        </p:blipFill>
        <p:spPr bwMode="auto">
          <a:xfrm>
            <a:off x="4585042" y="4005064"/>
            <a:ext cx="4264336" cy="266429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3" descr="\\szerver\Tanar\Képek\mezo_kep\095_001oldal.jpg"/>
          <p:cNvPicPr>
            <a:picLocks noChangeAspect="1" noChangeArrowheads="1"/>
          </p:cNvPicPr>
          <p:nvPr/>
        </p:nvPicPr>
        <p:blipFill>
          <a:blip r:embed="rId4" cstate="print"/>
          <a:srcRect l="1023" t="3169" r="2045" b="4753"/>
          <a:stretch>
            <a:fillRect/>
          </a:stretch>
        </p:blipFill>
        <p:spPr bwMode="auto">
          <a:xfrm>
            <a:off x="5436096" y="1844824"/>
            <a:ext cx="3018656" cy="185094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26" name="Picture 2" descr="F:\Pályaválasztás\Régi iskola képek\0148.JPG"/>
          <p:cNvPicPr>
            <a:picLocks noChangeAspect="1" noChangeArrowheads="1"/>
          </p:cNvPicPr>
          <p:nvPr/>
        </p:nvPicPr>
        <p:blipFill>
          <a:blip r:embed="rId5" cstate="print"/>
          <a:srcRect l="1046" t="2286" r="1046" b="4572"/>
          <a:stretch>
            <a:fillRect/>
          </a:stretch>
        </p:blipFill>
        <p:spPr bwMode="auto">
          <a:xfrm>
            <a:off x="683568" y="4653136"/>
            <a:ext cx="3036107" cy="198242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zmkik.hu/upload/zmkik/juttatasok-2020-ban-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99"/>
            <a:ext cx="5112568" cy="68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908720"/>
            <a:ext cx="8640960" cy="1447800"/>
          </a:xfrm>
        </p:spPr>
        <p:txBody>
          <a:bodyPr anchor="b">
            <a:normAutofit/>
          </a:bodyPr>
          <a:lstStyle/>
          <a:p>
            <a:pPr eaLnBrk="1" fontAlgn="auto" hangingPunct="1">
              <a:lnSpc>
                <a:spcPts val="4600"/>
              </a:lnSpc>
              <a:spcAft>
                <a:spcPts val="0"/>
              </a:spcAft>
              <a:defRPr/>
            </a:pPr>
            <a:r>
              <a:rPr lang="hu-H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Iskolánk képzési struktúrája</a:t>
            </a:r>
            <a:br>
              <a:rPr lang="hu-H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u-H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3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3100" dirty="0" smtClean="0">
                <a:solidFill>
                  <a:srgbClr val="FFFF00"/>
                </a:solidFill>
              </a:rPr>
              <a:t>a középfokú nevelés-oktatás szakaszban)</a:t>
            </a:r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780928"/>
            <a:ext cx="2592288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801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251520" y="548680"/>
            <a:ext cx="864096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hu-HU" altLang="hu-HU" sz="36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TECHNIKUMI KÉPZÉSEINK</a:t>
            </a:r>
            <a:r>
              <a:rPr lang="hu-HU" altLang="hu-HU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u-HU" altLang="hu-HU" sz="36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hu-HU" altLang="hu-HU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 – 13. ÉVFOLYAM)</a:t>
            </a:r>
          </a:p>
          <a:p>
            <a:pPr marL="0" indent="0" algn="just">
              <a:buNone/>
            </a:pPr>
            <a:endParaRPr lang="hu-HU" altLang="hu-HU" kern="0" dirty="0" smtClean="0">
              <a:solidFill>
                <a:srgbClr val="FFFF00"/>
              </a:solidFill>
              <a:effectLst/>
            </a:endParaRPr>
          </a:p>
          <a:p>
            <a:pPr marL="0" indent="628650" algn="just">
              <a:buNone/>
            </a:pPr>
            <a:r>
              <a:rPr lang="hu-HU" altLang="hu-HU" sz="2800" kern="0" dirty="0" smtClean="0">
                <a:solidFill>
                  <a:srgbClr val="FFFF00"/>
                </a:solidFill>
                <a:effectLst/>
              </a:rPr>
              <a:t>A technikum </a:t>
            </a:r>
            <a:r>
              <a:rPr lang="hu-HU" altLang="hu-HU" sz="2800" b="1" kern="0" dirty="0" smtClean="0">
                <a:effectLst/>
              </a:rPr>
              <a:t>négy évfolyamán </a:t>
            </a:r>
            <a:r>
              <a:rPr lang="hu-HU" altLang="hu-HU" sz="2800" kern="0" dirty="0" smtClean="0">
                <a:solidFill>
                  <a:srgbClr val="FFFF00"/>
                </a:solidFill>
                <a:effectLst/>
              </a:rPr>
              <a:t>felkészíti a tanulókat a </a:t>
            </a:r>
            <a:r>
              <a:rPr lang="hu-HU" altLang="hu-HU" sz="2800" b="1" kern="0" dirty="0" smtClean="0">
                <a:effectLst/>
              </a:rPr>
              <a:t>három</a:t>
            </a:r>
            <a:r>
              <a:rPr lang="hu-HU" altLang="hu-HU" sz="2800" kern="0" dirty="0" smtClean="0">
                <a:solidFill>
                  <a:srgbClr val="FFFF00"/>
                </a:solidFill>
                <a:effectLst/>
              </a:rPr>
              <a:t> kötelező közismereti érettségi vizsgatárgyból </a:t>
            </a:r>
            <a:r>
              <a:rPr lang="hu-HU" altLang="hu-HU" sz="2800" b="1" kern="0" dirty="0" smtClean="0">
                <a:effectLst/>
              </a:rPr>
              <a:t>(magyar, történelem, matematika) </a:t>
            </a:r>
            <a:r>
              <a:rPr lang="hu-HU" altLang="hu-HU" sz="2800" kern="0" dirty="0" smtClean="0">
                <a:solidFill>
                  <a:srgbClr val="FFFF00"/>
                </a:solidFill>
                <a:effectLst/>
              </a:rPr>
              <a:t>a kétszintű érettségire. </a:t>
            </a:r>
          </a:p>
          <a:p>
            <a:pPr marL="0" indent="628650" algn="just">
              <a:buNone/>
            </a:pPr>
            <a:r>
              <a:rPr lang="hu-HU" altLang="hu-HU" sz="2800" kern="0" dirty="0" smtClean="0">
                <a:solidFill>
                  <a:srgbClr val="FFFF00"/>
                </a:solidFill>
                <a:effectLst/>
              </a:rPr>
              <a:t>Az </a:t>
            </a:r>
            <a:r>
              <a:rPr lang="hu-HU" altLang="hu-HU" sz="2800" b="1" kern="0" dirty="0" smtClean="0">
                <a:effectLst/>
              </a:rPr>
              <a:t>ötödik év végén idegen nyelvből </a:t>
            </a:r>
            <a:r>
              <a:rPr lang="hu-HU" altLang="hu-HU" sz="2800" kern="0" dirty="0" smtClean="0">
                <a:solidFill>
                  <a:srgbClr val="FFFF00"/>
                </a:solidFill>
                <a:effectLst/>
              </a:rPr>
              <a:t>tesz érettségit és a  </a:t>
            </a:r>
            <a:r>
              <a:rPr lang="hu-HU" altLang="hu-HU" sz="2800" b="1" kern="0" dirty="0" smtClean="0">
                <a:effectLst/>
              </a:rPr>
              <a:t>technikusi szakképesítés </a:t>
            </a:r>
            <a:r>
              <a:rPr lang="hu-HU" altLang="hu-HU" sz="2800" kern="0" dirty="0" smtClean="0">
                <a:solidFill>
                  <a:srgbClr val="FFFF00"/>
                </a:solidFill>
                <a:effectLst/>
              </a:rPr>
              <a:t>szakmai vizsgája lesz egyben </a:t>
            </a:r>
            <a:r>
              <a:rPr lang="hu-HU" altLang="hu-HU" sz="2800" b="1" kern="0" dirty="0" smtClean="0">
                <a:effectLst/>
              </a:rPr>
              <a:t>az ötödik érettségi tárgy</a:t>
            </a:r>
            <a:r>
              <a:rPr lang="hu-HU" altLang="hu-HU" sz="2800" kern="0" dirty="0" smtClean="0">
                <a:solidFill>
                  <a:srgbClr val="FFFF00"/>
                </a:solidFill>
                <a:effectLst/>
              </a:rPr>
              <a:t>, mely </a:t>
            </a:r>
            <a:r>
              <a:rPr lang="hu-HU" altLang="hu-HU" sz="2800" b="1" kern="0" dirty="0" smtClean="0">
                <a:effectLst/>
              </a:rPr>
              <a:t>emelt szintű érettséginek számít!</a:t>
            </a:r>
            <a:r>
              <a:rPr lang="hu-HU" altLang="hu-HU" sz="2800" kern="0" dirty="0" smtClean="0">
                <a:solidFill>
                  <a:srgbClr val="FFFF00"/>
                </a:solidFill>
                <a:effectLst/>
              </a:rPr>
              <a:t> Így 13. év végi sikeres vizsga után két végzettséget igazoló bizonyítványt kap. </a:t>
            </a:r>
          </a:p>
          <a:p>
            <a:pPr marL="0" indent="0">
              <a:buFont typeface="Wingdings" pitchFamily="2" charset="2"/>
              <a:buNone/>
            </a:pPr>
            <a:endParaRPr lang="hu-HU" altLang="hu-HU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51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548680"/>
            <a:ext cx="8686800" cy="12310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u-HU" altLang="hu-HU" sz="3600" b="1" cap="none" dirty="0" smtClean="0">
                <a:solidFill>
                  <a:srgbClr val="FFFF00"/>
                </a:solidFill>
                <a:effectLst/>
              </a:rPr>
              <a:t>SZAKKÉPZŐ </a:t>
            </a:r>
            <a:r>
              <a:rPr lang="hu-HU" altLang="hu-HU" sz="3600" b="1" cap="none" dirty="0" smtClean="0">
                <a:solidFill>
                  <a:srgbClr val="FFFF00"/>
                </a:solidFill>
                <a:effectLst/>
              </a:rPr>
              <a:t>ISKOLAI KÉPZÉSEINK </a:t>
            </a:r>
            <a:br>
              <a:rPr lang="hu-HU" altLang="hu-HU" sz="3600" b="1" cap="none" dirty="0" smtClean="0">
                <a:solidFill>
                  <a:srgbClr val="FFFF00"/>
                </a:solidFill>
                <a:effectLst/>
              </a:rPr>
            </a:br>
            <a:r>
              <a:rPr lang="hu-HU" altLang="hu-HU" sz="2800" b="1" cap="none" dirty="0" smtClean="0">
                <a:solidFill>
                  <a:srgbClr val="FFFF00"/>
                </a:solidFill>
                <a:effectLst/>
              </a:rPr>
              <a:t>(9 – 11. ÉVFOLYAM)</a:t>
            </a:r>
            <a:r>
              <a:rPr lang="hu-HU" altLang="hu-HU" sz="2800" cap="none" dirty="0" smtClean="0">
                <a:solidFill>
                  <a:srgbClr val="FFFF00"/>
                </a:solidFill>
                <a:effectLst/>
              </a:rPr>
              <a:t> </a:t>
            </a:r>
          </a:p>
        </p:txBody>
      </p:sp>
      <p:sp>
        <p:nvSpPr>
          <p:cNvPr id="81923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2345433"/>
            <a:ext cx="8686800" cy="374786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Clr>
                <a:srgbClr val="FF5050"/>
              </a:buClr>
              <a:buNone/>
            </a:pPr>
            <a:r>
              <a:rPr lang="hu-HU" altLang="hu-HU" dirty="0" smtClean="0">
                <a:solidFill>
                  <a:srgbClr val="FFFF00"/>
                </a:solidFill>
                <a:effectLst/>
              </a:rPr>
              <a:t>A szakképző iskolai szakképzés három éves. </a:t>
            </a:r>
          </a:p>
          <a:p>
            <a:pPr marL="0" indent="0" algn="just" eaLnBrk="1" hangingPunct="1">
              <a:lnSpc>
                <a:spcPct val="90000"/>
              </a:lnSpc>
              <a:buClr>
                <a:srgbClr val="FF5050"/>
              </a:buClr>
              <a:buNone/>
            </a:pPr>
            <a:endParaRPr lang="hu-HU" altLang="hu-HU" dirty="0">
              <a:solidFill>
                <a:srgbClr val="FFFF00"/>
              </a:solidFill>
              <a:effectLst/>
            </a:endParaRPr>
          </a:p>
          <a:p>
            <a:pPr marL="0" indent="0" algn="just" eaLnBrk="1" hangingPunct="1">
              <a:lnSpc>
                <a:spcPct val="90000"/>
              </a:lnSpc>
              <a:buClr>
                <a:srgbClr val="FF5050"/>
              </a:buClr>
              <a:buNone/>
            </a:pPr>
            <a:r>
              <a:rPr lang="hu-HU" altLang="hu-HU" dirty="0" smtClean="0">
                <a:solidFill>
                  <a:srgbClr val="FFFF00"/>
                </a:solidFill>
                <a:effectLst/>
              </a:rPr>
              <a:t>Az első év ágazati ismereteket adó képzés.</a:t>
            </a:r>
          </a:p>
          <a:p>
            <a:pPr marL="0" indent="0" algn="just" eaLnBrk="1" hangingPunct="1">
              <a:lnSpc>
                <a:spcPct val="90000"/>
              </a:lnSpc>
              <a:buClr>
                <a:srgbClr val="FF5050"/>
              </a:buClr>
              <a:buNone/>
            </a:pPr>
            <a:endParaRPr lang="hu-HU" altLang="hu-HU" dirty="0">
              <a:solidFill>
                <a:srgbClr val="FFFF00"/>
              </a:solidFill>
              <a:effectLst/>
            </a:endParaRPr>
          </a:p>
          <a:p>
            <a:pPr marL="0" indent="0" algn="just" eaLnBrk="1" hangingPunct="1">
              <a:lnSpc>
                <a:spcPct val="90000"/>
              </a:lnSpc>
              <a:buClr>
                <a:srgbClr val="FF5050"/>
              </a:buClr>
              <a:buNone/>
            </a:pPr>
            <a:r>
              <a:rPr lang="hu-HU" altLang="hu-HU" dirty="0" smtClean="0">
                <a:solidFill>
                  <a:srgbClr val="FFFF00"/>
                </a:solidFill>
                <a:effectLst/>
              </a:rPr>
              <a:t>Az azt követő két évben duális képzés folyik, elsősorban szakképzési munkaszerződés keretén belül. </a:t>
            </a:r>
          </a:p>
        </p:txBody>
      </p:sp>
    </p:spTree>
    <p:extLst>
      <p:ext uri="{BB962C8B-B14F-4D97-AF65-F5344CB8AC3E}">
        <p14:creationId xmlns:p14="http://schemas.microsoft.com/office/powerpoint/2010/main" val="42204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128788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FFFF00"/>
                </a:solidFill>
              </a:rPr>
              <a:t>Technikumi képzéseink szakmacsoportok / ágazatok szerint</a:t>
            </a:r>
            <a:endParaRPr lang="hu-HU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2636912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FFFF00"/>
                </a:solidFill>
              </a:rPr>
              <a:t>Mezőgazdasági  szakmacsoport</a:t>
            </a:r>
            <a:endParaRPr lang="hu-HU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8864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FF00"/>
                </a:solidFill>
              </a:rPr>
              <a:t>MEZŐGAZDASÁG – MEZŐGAZDASÁGI  TECHNIKUS</a:t>
            </a:r>
            <a:endParaRPr lang="hu-HU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\\szerver\Tanar\Képek\P4141580.JPG"/>
          <p:cNvPicPr>
            <a:picLocks noChangeAspect="1" noChangeArrowheads="1"/>
          </p:cNvPicPr>
          <p:nvPr/>
        </p:nvPicPr>
        <p:blipFill>
          <a:blip r:embed="rId2" cstate="print"/>
          <a:srcRect t="11048"/>
          <a:stretch>
            <a:fillRect/>
          </a:stretch>
        </p:blipFill>
        <p:spPr bwMode="auto">
          <a:xfrm>
            <a:off x="755576" y="4543698"/>
            <a:ext cx="3024336" cy="20176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246345" cy="244827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0660" name="Picture 4" descr="KÃ©ptalÃ¡lat a kÃ¶vetkezÅre: ânÃ¶vÃ©nytermesztÃ©sâ"/>
          <p:cNvPicPr>
            <a:picLocks noChangeAspect="1" noChangeArrowheads="1"/>
          </p:cNvPicPr>
          <p:nvPr/>
        </p:nvPicPr>
        <p:blipFill>
          <a:blip r:embed="rId4" cstate="print"/>
          <a:srcRect l="978" t="1301" r="978" b="1301"/>
          <a:stretch>
            <a:fillRect/>
          </a:stretch>
        </p:blipFill>
        <p:spPr bwMode="auto">
          <a:xfrm>
            <a:off x="5076056" y="1628800"/>
            <a:ext cx="3384376" cy="252700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70662" name="AutoShape 6" descr="KÃ©ptalÃ¡lat a kÃ¶vetkezÅre: âzÃ¶ldsÃ©g kertÃ©szet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0666" name="Picture 10" descr="KapcsolÃ³dÃ³ kÃ©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140968"/>
            <a:ext cx="3398168" cy="210025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70668" name="Picture 12" descr="KÃ©ptalÃ¡lat a kÃ¶vetkezÅre: âgyÃ¼mÃ¶lcs kertÃ©szetâ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509120"/>
            <a:ext cx="2784309" cy="20882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FF00"/>
                </a:solidFill>
              </a:rPr>
              <a:t>AGRÁR GÉPÉSZ – MEZŐGAZDASÁGI GÉPÉSZTECHNIKUS</a:t>
            </a:r>
            <a:endParaRPr lang="hu-HU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9" descr="\\szerver\Tanar\PÁLYAVÁLASZTÁS\Békefi Iminek fotók - pályaválasztáshoz\SZAKMAI\Nyílt nap - szakmai bemutatók\PICT0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03092"/>
            <a:ext cx="3744416" cy="2808313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\\szerver\Tanar\PÁLYAVÁLASZTÁS\Békefi Iminek fotók - pályaválasztáshoz\SZAKMAI\Nyílt nap - szakmai bemutatók\PICT08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592288" cy="345638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\\szerver\Tanar\PÁLYAVÁLASZTÁS\Békefi Iminek fotók - pályaválasztáshoz\SZAKMAI\Nyílt nap - szakmai bemutatók\PICT0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84784"/>
            <a:ext cx="1800200" cy="240026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 descr="KÃ©ptalÃ¡lat a kÃ¶vetkezÅre: âtraktorosâ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0335" y="1844824"/>
            <a:ext cx="3069193" cy="230425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69636" name="Picture 4" descr="KÃ©ptalÃ¡lat a kÃ¶vetkezÅre: âtraktorosâ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461262"/>
            <a:ext cx="3314696" cy="220809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8864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FF00"/>
                </a:solidFill>
              </a:rPr>
              <a:t>ERDÉSZET ÉS VADGAZDÁLKODÁS – ERDÉSZTECHNIKUS </a:t>
            </a:r>
            <a:endParaRPr lang="hu-HU" sz="3600" b="1" dirty="0">
              <a:solidFill>
                <a:srgbClr val="FFFF00"/>
              </a:solidFill>
            </a:endParaRPr>
          </a:p>
        </p:txBody>
      </p:sp>
      <p:pic>
        <p:nvPicPr>
          <p:cNvPr id="3" name="Picture 11" descr="\\szerver\Tanar\PÁLYAVÁLASZTÁS\Békefi Iminek fotók - pályaválasztáshoz\SZAKMAI\Szakmák éjszakája\PICT1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2736304" cy="364840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\\szerver\Tanar\FOTÓ 2017-18\IMG_1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8" y="3429000"/>
            <a:ext cx="2976329" cy="223224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szerver\Tanar\Fotók 2016-2017\Erdésztechnikus vizsga 2017. 06. 06\20170609_133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509120"/>
            <a:ext cx="3456383" cy="194421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\\szerver\Tanar\FOTÓ 2017-18\IMG_19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80320" cy="216024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\\szerver\Tanar\PÁLYAVÁLASZTÁS\Békefi Iminek fotók - pályaválasztáshoz\SZAKMAI\Pályaorientációs nap\PICT09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3" y="4221088"/>
            <a:ext cx="1800200" cy="240026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\\szerver\Tanar\PÁLYAVÁLASZTÁS\Békefi Iminek fotók - pályaválasztáshoz\SZAKMAI\Pályaorientációs nap\PICT09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40768"/>
            <a:ext cx="1782198" cy="237626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8864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FF00"/>
                </a:solidFill>
              </a:rPr>
              <a:t>KERTÉSZET ÉS PARKÉPÍTÉS – KERTÉSZTECHNIKUS</a:t>
            </a:r>
            <a:endParaRPr lang="hu-HU" sz="3600" b="1" dirty="0">
              <a:solidFill>
                <a:srgbClr val="FFFF00"/>
              </a:solidFill>
            </a:endParaRPr>
          </a:p>
        </p:txBody>
      </p:sp>
      <p:pic>
        <p:nvPicPr>
          <p:cNvPr id="67588" name="Picture 4" descr="KapcsolÃ³dÃ³ kÃ©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060848"/>
            <a:ext cx="3626585" cy="244827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67590" name="Picture 6" descr="KÃ©ptalÃ¡lat a kÃ¶vetkezÅre: âparkÃ©pÃ­tÃ©s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258533"/>
            <a:ext cx="2990106" cy="224590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67592" name="Picture 8" descr="KÃ©ptalÃ¡lat a kÃ¶vetkezÅre: âparkÃ©pÃ­tÃ©sâ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147879"/>
            <a:ext cx="3744416" cy="244947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67586" name="Picture 2" descr="KÃ©ptalÃ¡lat a kÃ¶vetkezÅre: âparkÃ©pÃ­tÃ©sâ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204864"/>
            <a:ext cx="2880319" cy="259228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19534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FFFF00"/>
                </a:solidFill>
              </a:rPr>
              <a:t>A jelenlegi iskola is megtartotta a kisebb épületekből álló, parkosított szerkezetét. </a:t>
            </a:r>
            <a:endParaRPr lang="hu-HU" sz="3200" dirty="0">
              <a:solidFill>
                <a:srgbClr val="FFFF00"/>
              </a:solidFill>
            </a:endParaRPr>
          </a:p>
        </p:txBody>
      </p:sp>
      <p:pic>
        <p:nvPicPr>
          <p:cNvPr id="3" name="Picture 4" descr="P1030613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547664" y="4344820"/>
            <a:ext cx="3024336" cy="226825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5076056" y="4149080"/>
            <a:ext cx="3168352" cy="237626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3" descr="\\szerver\tanar\tanar_kozos\Takács Mari\Pályaválasztás\Iskola épületek\Suli fotók\PICT0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1787" y="1733756"/>
            <a:ext cx="2900693" cy="217552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74" name="Picture 2" descr="C:\Users\Gyuri\Downloads\20181022_162551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88" y="2122714"/>
            <a:ext cx="2812955" cy="210971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yuri\Downloads\20181022_162405.jpg"/>
          <p:cNvPicPr>
            <a:picLocks noChangeAspect="1" noChangeArrowheads="1"/>
          </p:cNvPicPr>
          <p:nvPr/>
        </p:nvPicPr>
        <p:blipFill>
          <a:blip r:embed="rId6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9078" y="1847002"/>
            <a:ext cx="2963251" cy="222243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yuri\Downloads\20181024_1545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48422"/>
            <a:ext cx="2123728" cy="159279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60648"/>
            <a:ext cx="86409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200" dirty="0" smtClean="0">
                <a:solidFill>
                  <a:srgbClr val="FFFF00"/>
                </a:solidFill>
              </a:rPr>
              <a:t>Ebben az ágazatban </a:t>
            </a:r>
            <a:r>
              <a:rPr lang="hu-HU" sz="3200" b="1" dirty="0" smtClean="0"/>
              <a:t>5 szakmairányra </a:t>
            </a:r>
            <a:r>
              <a:rPr lang="hu-HU" sz="3200" dirty="0" smtClean="0">
                <a:solidFill>
                  <a:srgbClr val="FFFF00"/>
                </a:solidFill>
              </a:rPr>
              <a:t>lehet jelentkezni: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rgbClr val="FFFF00"/>
                </a:solidFill>
              </a:rPr>
              <a:t>Dísznövénytermesztő és virágkötő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rgbClr val="FFFF00"/>
                </a:solidFill>
              </a:rPr>
              <a:t>Zöldségtermesztő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rgbClr val="FFFF00"/>
                </a:solidFill>
              </a:rPr>
              <a:t>Gyümölcstermesztő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rgbClr val="FFFF00"/>
                </a:solidFill>
              </a:rPr>
              <a:t>Gyógynövénytermesztő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rgbClr val="FFFF00"/>
                </a:solidFill>
              </a:rPr>
              <a:t>Parképítő és fenntartó technikus</a:t>
            </a:r>
            <a:endParaRPr lang="hu-HU" sz="3200" dirty="0">
              <a:solidFill>
                <a:srgbClr val="FFFF00"/>
              </a:solidFill>
            </a:endParaRPr>
          </a:p>
        </p:txBody>
      </p:sp>
      <p:pic>
        <p:nvPicPr>
          <p:cNvPr id="3" name="Picture 4" descr="KÃ©ptalÃ¡lat a kÃ¶vetkezÅre: âzÃ¶ldsÃ©g kertÃ©szetâ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5232990" y="2564904"/>
            <a:ext cx="1944972" cy="129729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4" name="Picture 2" descr="KÃ©ptalÃ¡lat a kÃ¶vetkezÅre: âvirÃ¡gkÃ¶tÅ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412776"/>
            <a:ext cx="1315187" cy="170557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10" descr="KÃ©ptalÃ¡lat a kÃ¶vetkezÅre: âgyÃ¼mÃ¶lcs kertÃ©szetâ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222240"/>
            <a:ext cx="2208246" cy="165618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028" name="Picture 4" descr="http://www.gyogynovenyek.gportal.hu/portal/gyogynovenyek/image/news/lavandu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99011"/>
            <a:ext cx="2486309" cy="159834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éptalálat a következőre: „parképítő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979944"/>
            <a:ext cx="2965246" cy="161740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3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2636912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FFFF00"/>
                </a:solidFill>
              </a:rPr>
              <a:t>Élelmiszeripar  szakmacsoport</a:t>
            </a:r>
            <a:endParaRPr lang="hu-H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1394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\\szerver\Tanar\PÁLYAVÁLASZTÁS\Békefi Iminek fotók - pályaválasztáshoz\SZAKMAI\Szakmák éjszakája\PICT1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3"/>
            <a:ext cx="2160240" cy="288032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\\szerver\Tanar\PÁLYAVÁLASZTÁS\Békefi Iminek fotók - pályaválasztáshoz\SZAKMAI\Nyílt nap - szakmai bemutatók\PICT0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04864"/>
            <a:ext cx="2784310" cy="208823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0" y="23451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FF00"/>
                </a:solidFill>
              </a:rPr>
              <a:t>ÉLELMISZERIPAR – SÜTŐ- ÉS CUKRÁSZIPARI  TECHNIKUS</a:t>
            </a:r>
            <a:endParaRPr lang="hu-HU" sz="3600" b="1" dirty="0">
              <a:solidFill>
                <a:srgbClr val="FFFF00"/>
              </a:solidFill>
            </a:endParaRPr>
          </a:p>
        </p:txBody>
      </p:sp>
      <p:pic>
        <p:nvPicPr>
          <p:cNvPr id="2" name="Picture 16" descr="\\szerver\Tanar\PÁLYAVÁLASZTÁS\Békefi Iminek fotók - pályaválasztáshoz\SZAKMAI\Szakmák éjszakája\PICT1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2204864"/>
            <a:ext cx="2880320" cy="216024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szerver\Tanar\PÁLYAVÁLASZTÁS\Békefi Iminek fotók - pályaválasztáshoz\SZAKMAI\Édesipari Termékgyártó SZKTV\PICT0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07" y="4077072"/>
            <a:ext cx="3172880" cy="237966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e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7913" y="4508998"/>
            <a:ext cx="2662039" cy="208028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0430103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056780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FFFF00"/>
                </a:solidFill>
              </a:rPr>
              <a:t>Szakképző </a:t>
            </a:r>
            <a:r>
              <a:rPr lang="hu-HU" sz="4800" b="1" dirty="0" smtClean="0">
                <a:solidFill>
                  <a:srgbClr val="FFFF00"/>
                </a:solidFill>
              </a:rPr>
              <a:t>iskolai képzéseink szakmacsoportok / ágazatok szerint</a:t>
            </a:r>
            <a:endParaRPr lang="hu-HU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2636912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FFFF00"/>
                </a:solidFill>
              </a:rPr>
              <a:t>Mezőgazdasági  szakmacsoport</a:t>
            </a:r>
            <a:endParaRPr lang="hu-HU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8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FFFF00"/>
                </a:solidFill>
              </a:rPr>
              <a:t>GAZDA</a:t>
            </a:r>
            <a:endParaRPr lang="hu-HU" sz="4800" b="1" dirty="0">
              <a:solidFill>
                <a:srgbClr val="FFFF00"/>
              </a:solidFill>
            </a:endParaRPr>
          </a:p>
        </p:txBody>
      </p:sp>
      <p:pic>
        <p:nvPicPr>
          <p:cNvPr id="3" name="Picture 20" descr="\\szerver\Tanar\PÁLYAVÁLASZTÁS\Békefi Iminek fotók - pályaválasztáshoz\SZAKMAI\Pályaorientációs nap\PICT09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"/>
          <a:stretch>
            <a:fillRect/>
          </a:stretch>
        </p:blipFill>
        <p:spPr bwMode="auto">
          <a:xfrm>
            <a:off x="6456096" y="1052736"/>
            <a:ext cx="2431544" cy="187220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\\szerver\Tanar\PÁLYAVÁLASZTÁS\Békefi Iminek fotók - pályaválasztáshoz\SZAKMAI\Pályaorientációs nap\PICT09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"/>
          <a:stretch>
            <a:fillRect/>
          </a:stretch>
        </p:blipFill>
        <p:spPr bwMode="auto">
          <a:xfrm>
            <a:off x="6456095" y="3356992"/>
            <a:ext cx="2436385" cy="187220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szerver\Tanar\PÁLYAVÁLASZTÁS\Békefi Iminek fotók - pályaválasztáshoz\SZAKMAI\Szamócatelepítés\20171011_130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r="1586"/>
          <a:stretch>
            <a:fillRect/>
          </a:stretch>
        </p:blipFill>
        <p:spPr bwMode="auto">
          <a:xfrm>
            <a:off x="2756652" y="1700808"/>
            <a:ext cx="3470676" cy="201622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szerver\Tanar\PÁLYAVÁLASZTÁS\Békefi Iminek fotók - pályaválasztáshoz\SZAKMAI\Szamócatelepítés\20171011_1307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304256" cy="409645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KÃ©ptalÃ¡lat a kÃ¶vetkezÅre: âÃ¡llatgondozÃ³â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365104"/>
            <a:ext cx="3456384" cy="194421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8" name="Picture 4" descr="PICT12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557125"/>
            <a:ext cx="1584176" cy="211223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548680"/>
            <a:ext cx="864096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FF00"/>
                </a:solidFill>
              </a:rPr>
              <a:t>Ebben a képzésben </a:t>
            </a:r>
            <a:r>
              <a:rPr lang="hu-HU" sz="2800" b="1" dirty="0" smtClean="0"/>
              <a:t>3 szakmairányra </a:t>
            </a:r>
            <a:r>
              <a:rPr lang="hu-HU" sz="2800" dirty="0" smtClean="0">
                <a:solidFill>
                  <a:srgbClr val="FFFF00"/>
                </a:solidFill>
              </a:rPr>
              <a:t>lehet jelentkezni:</a:t>
            </a:r>
          </a:p>
          <a:p>
            <a:endParaRPr lang="hu-HU" sz="2800" dirty="0">
              <a:solidFill>
                <a:srgbClr val="FFFF0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rgbClr val="FFFF00"/>
                </a:solidFill>
              </a:rPr>
              <a:t>Állattenyésztő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rgbClr val="FFFF00"/>
                </a:solidFill>
              </a:rPr>
              <a:t>Növénytermesztő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rgbClr val="FFFF00"/>
                </a:solidFill>
              </a:rPr>
              <a:t>Lovász </a:t>
            </a:r>
            <a:endParaRPr lang="hu-HU" sz="3600" dirty="0">
              <a:solidFill>
                <a:srgbClr val="FFFF00"/>
              </a:solidFill>
            </a:endParaRPr>
          </a:p>
        </p:txBody>
      </p:sp>
      <p:pic>
        <p:nvPicPr>
          <p:cNvPr id="3" name="Picture 8" descr="KÃ©ptalÃ¡lat a kÃ¶vetkezÅre: âÃ¡llattartÃ¡sâ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2041" y="1412776"/>
            <a:ext cx="3096344" cy="188257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4" name="Picture 6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35" y="3645024"/>
            <a:ext cx="3696345" cy="246269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KÃ©ptalÃ¡lat a kÃ¶vetkezÅre: âlovÃ¡szokâ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77072"/>
            <a:ext cx="4338637" cy="24415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60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88640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FFFF00"/>
                </a:solidFill>
              </a:rPr>
              <a:t>ÁLLATTENYÉSZTŐ</a:t>
            </a:r>
            <a:endParaRPr lang="hu-HU" sz="4400" b="1" dirty="0">
              <a:solidFill>
                <a:srgbClr val="FFFF00"/>
              </a:solidFill>
            </a:endParaRPr>
          </a:p>
        </p:txBody>
      </p:sp>
      <p:pic>
        <p:nvPicPr>
          <p:cNvPr id="57346" name="Picture 2" descr="KÃ©ptalÃ¡lat a kÃ¶vetkezÅre: âÃ¡llatgondozÃ³â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4069" y="1340768"/>
            <a:ext cx="3420379" cy="273630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57348" name="Picture 4" descr="KapcsolÃ³dÃ³ kÃ©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437112"/>
            <a:ext cx="3416860" cy="21602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57350" name="Picture 6" descr="KÃ©ptalÃ¡lat a kÃ¶vetkezÅre: âÃ¡llattartÃ¡sâ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26768"/>
            <a:ext cx="2990123" cy="224259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57352" name="Picture 8" descr="KÃ©ptalÃ¡lat a kÃ¶vetkezÅre: âÃ¡llattartÃ¡sâ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130598"/>
            <a:ext cx="3096344" cy="188257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57354" name="Picture 10" descr="KÃ©ptalÃ¡lat a kÃ¶vetkezÅre: âÃ¡llattartÃ¡sâ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765" y="1196752"/>
            <a:ext cx="3341171" cy="20882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37799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6889" y="476672"/>
            <a:ext cx="8615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FFFF00"/>
                </a:solidFill>
              </a:rPr>
              <a:t>NÖVÉNYTERMESZTŐ</a:t>
            </a:r>
            <a:endParaRPr lang="hu-HU" sz="4400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Képtalálat a következőre: „növénytermesztés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91"/>
          <a:stretch/>
        </p:blipFill>
        <p:spPr bwMode="auto">
          <a:xfrm>
            <a:off x="276889" y="3920773"/>
            <a:ext cx="3435488" cy="2550823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3696345" cy="246269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Kapcsolódó ké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/>
          <a:stretch/>
        </p:blipFill>
        <p:spPr bwMode="auto">
          <a:xfrm>
            <a:off x="5076056" y="1513454"/>
            <a:ext cx="3574205" cy="243598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Kapcsolódó k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46388"/>
            <a:ext cx="3312368" cy="220824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347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8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FFFF00"/>
                </a:solidFill>
              </a:rPr>
              <a:t>LOVÁSZ</a:t>
            </a:r>
            <a:endParaRPr lang="hu-HU" sz="4800" b="1" dirty="0">
              <a:solidFill>
                <a:srgbClr val="FFFF00"/>
              </a:solidFill>
            </a:endParaRPr>
          </a:p>
        </p:txBody>
      </p:sp>
      <p:pic>
        <p:nvPicPr>
          <p:cNvPr id="3" name="Picture 3" descr="\\szerver\Tanar\PÁLYAVÁLASZTÁS\Békefi Iminek fotók - pályaválasztáshoz\SZAKMAI\Pályaorientációs nap\PICT1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4"/>
          <a:stretch>
            <a:fillRect/>
          </a:stretch>
        </p:blipFill>
        <p:spPr bwMode="auto">
          <a:xfrm>
            <a:off x="251520" y="787193"/>
            <a:ext cx="2280090" cy="144016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KÃ©ptalÃ¡lat a kÃ¶vetkezÅre: âlovÃ¡szok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35" y="3939753"/>
            <a:ext cx="4338637" cy="24415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8" descr="KÃ©ptalÃ¡lat a kÃ¶vetkezÅre: âlovÃ¡szokâ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0406" y="4191000"/>
            <a:ext cx="3956050" cy="24733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26" name="Picture 2" descr="C:\Users\Gyuri\Downloads\20181022_170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868" y="418356"/>
            <a:ext cx="2267744" cy="170080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Ã©ptalÃ¡lat a kÃ¶vetkezÅre: âlovÃ¡szokâ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3" y="1776315"/>
            <a:ext cx="3456383" cy="219878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27" name="Picture 3" descr="C:\Users\Gyuri\Downloads\IMG-33046758ca7d3f5594ce907a37544389-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2" b="24278"/>
          <a:stretch/>
        </p:blipFill>
        <p:spPr bwMode="auto">
          <a:xfrm>
            <a:off x="467543" y="2535100"/>
            <a:ext cx="4071566" cy="183000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09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1030662"/>
          <p:cNvPicPr>
            <a:picLocks noChangeAspect="1" noChangeArrowheads="1"/>
          </p:cNvPicPr>
          <p:nvPr/>
        </p:nvPicPr>
        <p:blipFill>
          <a:blip r:embed="rId2" cstate="print">
            <a:lum bright="-8000"/>
          </a:blip>
          <a:srcRect/>
          <a:stretch>
            <a:fillRect/>
          </a:stretch>
        </p:blipFill>
        <p:spPr bwMode="auto">
          <a:xfrm>
            <a:off x="4343400" y="381000"/>
            <a:ext cx="4357688" cy="32908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2" descr="P1030661"/>
          <p:cNvPicPr>
            <a:picLocks noChangeAspect="1" noChangeArrowheads="1"/>
          </p:cNvPicPr>
          <p:nvPr/>
        </p:nvPicPr>
        <p:blipFill>
          <a:blip r:embed="rId3" cstate="print">
            <a:lum bright="-8000"/>
          </a:blip>
          <a:srcRect/>
          <a:stretch>
            <a:fillRect/>
          </a:stretch>
        </p:blipFill>
        <p:spPr bwMode="auto">
          <a:xfrm>
            <a:off x="304800" y="228600"/>
            <a:ext cx="3886200" cy="29321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Picture 2" descr="\\szerver\tanar\tanar_kozos\Takács Mari\Pályaválasztás\Iskola épületek\Régi épületek\PICT0434.JPG"/>
          <p:cNvPicPr>
            <a:picLocks noChangeAspect="1" noChangeArrowheads="1"/>
          </p:cNvPicPr>
          <p:nvPr/>
        </p:nvPicPr>
        <p:blipFill>
          <a:blip r:embed="rId4" cstate="print">
            <a:lum bright="-8000"/>
          </a:blip>
          <a:srcRect/>
          <a:stretch>
            <a:fillRect/>
          </a:stretch>
        </p:blipFill>
        <p:spPr bwMode="auto">
          <a:xfrm>
            <a:off x="838200" y="3429000"/>
            <a:ext cx="4165600" cy="3124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7" descr="PICT1638"/>
          <p:cNvPicPr>
            <a:picLocks noChangeAspect="1" noChangeArrowheads="1"/>
          </p:cNvPicPr>
          <p:nvPr/>
        </p:nvPicPr>
        <p:blipFill>
          <a:blip r:embed="rId5" cstate="print">
            <a:lum bright="-8000"/>
          </a:blip>
          <a:srcRect/>
          <a:stretch>
            <a:fillRect/>
          </a:stretch>
        </p:blipFill>
        <p:spPr bwMode="auto">
          <a:xfrm>
            <a:off x="5791200" y="3124200"/>
            <a:ext cx="2628900" cy="3505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8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FFFF00"/>
                </a:solidFill>
              </a:rPr>
              <a:t>MEZŐGAZDASÁGI  GÉPÉSZ</a:t>
            </a:r>
            <a:endParaRPr lang="hu-HU" sz="4800" b="1" dirty="0">
              <a:solidFill>
                <a:srgbClr val="FFFF00"/>
              </a:solidFill>
            </a:endParaRPr>
          </a:p>
        </p:txBody>
      </p:sp>
      <p:pic>
        <p:nvPicPr>
          <p:cNvPr id="3" name="Picture 12" descr="\\szerver\Tanar\PÁLYAVÁLASZTÁS\Békefi Iminek fotók - pályaválasztáshoz\SZAKMAI\Szakmák éjszakája\PICT1129.JPG"/>
          <p:cNvPicPr>
            <a:picLocks noChangeAspect="1" noChangeArrowheads="1"/>
          </p:cNvPicPr>
          <p:nvPr/>
        </p:nvPicPr>
        <p:blipFill>
          <a:blip r:embed="rId2" cstate="print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96751"/>
            <a:ext cx="2466274" cy="328836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 descr="\\szerver\Tanar\PÁLYAVÁLASZTÁS\Békefi Iminek fotók - pályaválasztáshoz\SZAKMAI\Szakmák éjszakája\PICT1138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1998222" cy="266429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\\szerver\Tanar\PÁLYAVÁLASZTÁS\Békefi Iminek fotók - pályaválasztáshoz\SZAKMAI\Szakmák éjszakája\PICT1171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016224" cy="268829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szerver\Tanar\Képek\P4141590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467544" y="4581128"/>
            <a:ext cx="2688299" cy="201622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0418" name="Picture 2" descr="KÃ©ptalÃ¡lat a kÃ¶vetkezÅre: âszÃ¡ntÃ¡sâ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2627784" y="3717032"/>
            <a:ext cx="3030925" cy="198108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60420" name="Picture 4" descr="KÃ©ptalÃ¡lat a kÃ¶vetkezÅre: âvetÃ©sâ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4932040" y="4365104"/>
            <a:ext cx="3252880" cy="215800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60648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FFFF00"/>
                </a:solidFill>
              </a:rPr>
              <a:t>KERTÉSZ</a:t>
            </a:r>
            <a:endParaRPr lang="hu-HU" sz="4800" b="1" dirty="0">
              <a:solidFill>
                <a:srgbClr val="FFFF00"/>
              </a:solidFill>
            </a:endParaRPr>
          </a:p>
        </p:txBody>
      </p:sp>
      <p:pic>
        <p:nvPicPr>
          <p:cNvPr id="59394" name="Picture 2" descr="KapcsolÃ³dÃ³ kÃ©p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5940152" y="1124744"/>
            <a:ext cx="2704162" cy="1800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59396" name="Picture 4" descr="KÃ©ptalÃ¡lat a kÃ¶vetkezÅre: âzÃ¶ldsÃ©g kertÃ©szetâ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95536" y="4149080"/>
            <a:ext cx="3456384" cy="230540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59398" name="Picture 6" descr="KÃ©ptalÃ¡lat a kÃ¶vetkezÅre: âzÃ¶ldsÃ©g kertÃ©szetâ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3203848" y="2276872"/>
            <a:ext cx="3168352" cy="23762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59400" name="Picture 8" descr="KÃ©ptalÃ¡lat a kÃ¶vetkezÅre: âzÃ¶ldsÃ©g kertÃ©szetâ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96752"/>
            <a:ext cx="3312368" cy="245238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59402" name="Picture 10" descr="KÃ©ptalÃ¡lat a kÃ¶vetkezÅre: âgyÃ¼mÃ¶lcs kertÃ©szetâ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005064"/>
            <a:ext cx="2688299" cy="201622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59404" name="Picture 12" descr="KÃ©ptalÃ¡lat a kÃ¶vetkezÅre: âgyÃ¼mÃ¶lcs kertÃ©szetâ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4365104"/>
            <a:ext cx="1512168" cy="197601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2636912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FFFF00"/>
                </a:solidFill>
              </a:rPr>
              <a:t>Élelmiszeripar  szakmacsoport</a:t>
            </a:r>
            <a:endParaRPr lang="hu-HU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FFFF00"/>
                </a:solidFill>
              </a:rPr>
              <a:t>ÉDESSÉGKÉSZÍTŐ</a:t>
            </a:r>
            <a:endParaRPr lang="hu-HU" sz="4400" b="1" dirty="0">
              <a:solidFill>
                <a:srgbClr val="FFFF00"/>
              </a:solidFill>
            </a:endParaRPr>
          </a:p>
        </p:txBody>
      </p:sp>
      <p:pic>
        <p:nvPicPr>
          <p:cNvPr id="3" name="Picture 5" descr="\\szerver\Tanar\PÁLYAVÁLASZTÁS\Békefi Iminek fotók - pályaválasztáshoz\SZAKMAI\Édesipari Termékgyártó SZKTV\ÉDesipari Termékgyártó Szakma Kiváló Tanulója országos verseny Réka munká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89040"/>
            <a:ext cx="2880320" cy="216024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\\szerver\Tanar\PÁLYAVÁLASZTÁS\Békefi Iminek fotók - pályaválasztáshoz\SZAKMAI\Nyílt nap - szakmai bemutatók\PICT0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37112"/>
            <a:ext cx="2736304" cy="205222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szerver\Tanar\PÁLYAVÁLASZTÁS\Békefi Iminek fotók - pályaválasztáshoz\SZAKMAI\Pályaorientációs nap\PICT09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376264" cy="3168353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\\szerver\Tanar\PÁLYAVÁLASZTÁS\Békefi Iminek fotók - pályaválasztáshoz\SZAKMAI\SZAKMAI SZINTVIZSGÁK\ÉT szintvizsga\ÉT szintvizsga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06742"/>
            <a:ext cx="2808312" cy="210623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\\szerver\Tanar\PÁLYAVÁLASZTÁS\Békefi Iminek fotók - pályaválasztáshoz\SZAKMAI\SZAKMAI SZINTVIZSGÁK\9. ÉT szintvizsga\IMG_09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2736"/>
            <a:ext cx="2268252" cy="302433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\\szerver\Tanar\PÁLYAVÁLASZTÁS\Békefi Iminek fotók - pályaválasztáshoz\SZAKMAI\Szakmák éjszakája\PICT11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33056"/>
            <a:ext cx="1798932" cy="239857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8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FFFF00"/>
                </a:solidFill>
              </a:rPr>
              <a:t>PÉK</a:t>
            </a:r>
            <a:endParaRPr lang="hu-HU" sz="4800" b="1" dirty="0">
              <a:solidFill>
                <a:srgbClr val="FFFF00"/>
              </a:solidFill>
            </a:endParaRPr>
          </a:p>
        </p:txBody>
      </p:sp>
      <p:pic>
        <p:nvPicPr>
          <p:cNvPr id="3" name="Picture 11" descr="\\szerver\Tanar\PÁLYAVÁLASZTÁS\Békefi Iminek fotók - pályaválasztáshoz\SZAKMAI\Nyílt nap - szakmai bemutatók\PICT0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4663"/>
            <a:ext cx="2160240" cy="288032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\\szerver\Tanar\PÁLYAVÁLASZTÁS\Békefi Iminek fotók - pályaválasztáshoz\SZAKMAI\SZAKMAI SZINTVIZSGÁK\9. PÉK szintvizsga\PICT08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24744"/>
            <a:ext cx="2520280" cy="189021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CT08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48680"/>
            <a:ext cx="2976331" cy="223224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2" descr="Nagy_Sqvo_pekseg_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59" y="3501008"/>
            <a:ext cx="3742623" cy="280831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Picture 10" descr="Pe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789040"/>
            <a:ext cx="3384376" cy="264476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\\szerver\Tanar\Fotók 2016-2017\13. PC\DSC04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048339" cy="228625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18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FFFF00"/>
                </a:solidFill>
              </a:rPr>
              <a:t>PÉK-CUKRÁSZ</a:t>
            </a:r>
            <a:endParaRPr lang="hu-HU" sz="4800" b="1" dirty="0">
              <a:solidFill>
                <a:srgbClr val="FFFF00"/>
              </a:solidFill>
            </a:endParaRPr>
          </a:p>
        </p:txBody>
      </p:sp>
      <p:pic>
        <p:nvPicPr>
          <p:cNvPr id="5" name="Picture 12" descr="2440154"/>
          <p:cNvPicPr>
            <a:picLocks noChangeAspect="1" noChangeArrowheads="1"/>
          </p:cNvPicPr>
          <p:nvPr/>
        </p:nvPicPr>
        <p:blipFill>
          <a:blip r:embed="rId3" cstate="print"/>
          <a:srcRect r="21333" b="9547"/>
          <a:stretch>
            <a:fillRect/>
          </a:stretch>
        </p:blipFill>
        <p:spPr bwMode="auto">
          <a:xfrm>
            <a:off x="323529" y="1268760"/>
            <a:ext cx="3020706" cy="230425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3" descr="\\szerver\Tanar\PÁLYAVÁLASZTÁS\Békefi Iminek fotók - pályaválasztáshoz\SZAKMAI\Édesipari Termékgyártó SZKTV\PICT0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21" y="2636911"/>
            <a:ext cx="3172880" cy="237966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Ã©ptalÃ¡lat a kÃ¶vetkezÅre: âtortaâ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36" y="4221088"/>
            <a:ext cx="2879182" cy="21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ekseg_kategor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474272"/>
            <a:ext cx="3329133" cy="210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\\szerver\Tanar\Képek\P106013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284984"/>
            <a:ext cx="3707904" cy="278092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251520" y="260648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FFFF00"/>
                </a:solidFill>
              </a:rPr>
              <a:t>HENTES ÉS HÚSKÉSZÍTMÉNY KÉSZÍTŐ</a:t>
            </a:r>
            <a:endParaRPr lang="hu-HU" sz="4400" b="1" dirty="0">
              <a:solidFill>
                <a:srgbClr val="FFFF00"/>
              </a:solidFill>
            </a:endParaRPr>
          </a:p>
        </p:txBody>
      </p:sp>
      <p:pic>
        <p:nvPicPr>
          <p:cNvPr id="3" name="Picture 4" descr="\\szerver\Tanar\PÁLYAVÁLASZTÁS\Békefi Iminek fotók - pályaválasztáshoz\SZAKMAI\SZAKMAI SZINTVIZSGÁK\9.HT szintvizsga\IMG_0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1338"/>
            <a:ext cx="2592288" cy="345638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\\szerver\Tanar\PÁLYAVÁLASZTÁS\Békefi Iminek fotók - pályaválasztáshoz\SZAKMAI\SZAKMAI SZINTVIZSGÁK\9.HT szintvizsga\IMG_09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84" y="1844824"/>
            <a:ext cx="2634258" cy="197569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\\szerver\Tanar\PÁLYAVÁLASZTÁS\Békefi Iminek fotók - pályaválasztáshoz\SZAKMAI\SZAKMAI SZINTVIZSGÁK\9.HT szintvizsga\IMG_09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15" y="4293096"/>
            <a:ext cx="3096344" cy="232225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633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326266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FFFF00"/>
                </a:solidFill>
              </a:rPr>
              <a:t>KISTERMELŐI ÉLELMISZERELŐÁLLÍTÓ</a:t>
            </a:r>
          </a:p>
        </p:txBody>
      </p:sp>
      <p:pic>
        <p:nvPicPr>
          <p:cNvPr id="3" name="Picture 20" descr="\\szerver\Tanar\PÁLYAVÁLASZTÁS\Békefi Iminek fotók - pályaválasztáshoz\SZAKMAI\Szakmák éjszakája\PICT1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13176"/>
            <a:ext cx="2087592" cy="156569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\\szerver\Tanar\PÁLYAVÁLASZTÁS\Békefi Iminek fotók - pályaválasztáshoz\SZAKMAI\Nyílt nap - szakmai bemutatók\PICT0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87" y="4149080"/>
            <a:ext cx="2304255" cy="172819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\\szerver\Tanar\PÁLYAVÁLASZTÁS\Békefi Iminek fotók - pályaválasztáshoz\SZAKMAI\Nyílt nap - szakmai bemutatók\PICT0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12876"/>
            <a:ext cx="3024336" cy="226825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\\szerver\Tanar\PÁLYAVÁLASZTÁS\Békefi Iminek fotók - pályaválasztáshoz\SZAKMAI\Nyílt nap - szakmai bemutatók\PICT08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65104"/>
            <a:ext cx="1679396" cy="223919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\\szerver\Tanar\Fotók 2016-2017\13. PC\DSC042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12876"/>
            <a:ext cx="2592288" cy="194421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MG_0976"/>
          <p:cNvPicPr>
            <a:picLocks noChangeAspect="1" noChangeArrowheads="1"/>
          </p:cNvPicPr>
          <p:nvPr/>
        </p:nvPicPr>
        <p:blipFill>
          <a:blip r:embed="rId7" cstate="print"/>
          <a:srcRect l="11249" r="7030"/>
          <a:stretch>
            <a:fillRect/>
          </a:stretch>
        </p:blipFill>
        <p:spPr bwMode="auto">
          <a:xfrm>
            <a:off x="395536" y="4700610"/>
            <a:ext cx="2088232" cy="19162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Picture 4" descr="PICT103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2600908"/>
            <a:ext cx="2322984" cy="174223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2636912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FFFF00"/>
                </a:solidFill>
              </a:rPr>
              <a:t>Erdészeti  szakmacsoport</a:t>
            </a:r>
            <a:endParaRPr lang="hu-HU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60648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FFFF00"/>
                </a:solidFill>
              </a:rPr>
              <a:t>ERDŐMŰVELŐ - FAKITERMELŐ</a:t>
            </a:r>
            <a:endParaRPr lang="hu-HU" sz="4400" b="1" dirty="0">
              <a:solidFill>
                <a:srgbClr val="FFFF00"/>
              </a:solidFill>
            </a:endParaRPr>
          </a:p>
        </p:txBody>
      </p:sp>
      <p:pic>
        <p:nvPicPr>
          <p:cNvPr id="3" name="Picture 4" descr="\\szerver\Tanar\FOTÓ 2017-18\IMG_1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4" y="3861048"/>
            <a:ext cx="3456384" cy="259228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\\szerver\Tanar\FOTÓ 2017-18\IMG_1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36" y="1844824"/>
            <a:ext cx="2976331" cy="223224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\\szerver\Tanar\FOTÓ 2017-18\IMG_1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26822"/>
            <a:ext cx="3024336" cy="226825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Ã©ptalÃ¡lat a kÃ¶vetkezÅre: âfakitermelÃ©sâ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29340"/>
            <a:ext cx="3125122" cy="224002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Ã©ptalÃ¡lat a kÃ¶vetkezÅre: âfakitermelÃ©sâ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3789187"/>
            <a:ext cx="3206989" cy="1800053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szerver\Tanar\Fényképek Tantermekről\A épület\IMG_1088.JPG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4415475" y="260648"/>
            <a:ext cx="4512501" cy="338437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7" descr="\\szerver\Tanar\Fényképek Tantermekről\E épület\IMG_1072.JPG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258060" y="2204864"/>
            <a:ext cx="4608512" cy="345638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3" descr="\\szerver\Tanar\Fényképek Tantermekről\B épület\IMG_1042.JPG"/>
          <p:cNvPicPr>
            <a:picLocks noChangeAspect="1" noChangeArrowheads="1"/>
          </p:cNvPicPr>
          <p:nvPr/>
        </p:nvPicPr>
        <p:blipFill rotWithShape="1">
          <a:blip r:embed="rId4" cstate="print">
            <a:lum bright="-6000"/>
          </a:blip>
          <a:srcRect t="15798" b="304"/>
          <a:stretch/>
        </p:blipFill>
        <p:spPr bwMode="auto">
          <a:xfrm>
            <a:off x="4427984" y="3924000"/>
            <a:ext cx="4176464" cy="26280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251520" y="404664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Néhány kép a tantermeinkről</a:t>
            </a:r>
            <a:endParaRPr lang="hu-HU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82817512"/>
              </p:ext>
            </p:extLst>
          </p:nvPr>
        </p:nvGraphicFramePr>
        <p:xfrm>
          <a:off x="251520" y="548680"/>
          <a:ext cx="864096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\\szerver\Tanar\FOTÓ 2017-18\IMG_1811.JPG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7"/>
          <a:stretch>
            <a:fillRect/>
          </a:stretch>
        </p:blipFill>
        <p:spPr bwMode="auto">
          <a:xfrm>
            <a:off x="1957750" y="2431900"/>
            <a:ext cx="5278546" cy="409344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251520" y="116632"/>
            <a:ext cx="8640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FFFF00"/>
                </a:solidFill>
              </a:rPr>
              <a:t>Iskolánkban lehetőség van a képzések elvégzése után </a:t>
            </a:r>
            <a:r>
              <a:rPr lang="hu-HU" sz="3200" b="1" dirty="0" smtClean="0"/>
              <a:t>Europass bizonyítvány</a:t>
            </a:r>
            <a:r>
              <a:rPr lang="hu-HU" sz="3200" dirty="0" smtClean="0"/>
              <a:t> </a:t>
            </a:r>
            <a:r>
              <a:rPr lang="hu-HU" sz="3200" dirty="0" smtClean="0">
                <a:solidFill>
                  <a:srgbClr val="FFFF00"/>
                </a:solidFill>
              </a:rPr>
              <a:t>kiadására is, mellyel a külföldi munkavállalásban segítjük a sikeresen végzett tanulóinkat.</a:t>
            </a:r>
            <a:endParaRPr lang="hu-H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97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520" y="260648"/>
            <a:ext cx="8640960" cy="625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r>
              <a:rPr lang="hu-H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Az iskolába történő felvétel</a:t>
            </a:r>
            <a:r>
              <a:rPr lang="hu-HU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43200" algn="l"/>
              </a:tabLst>
            </a:pPr>
            <a:endParaRPr lang="hu-HU" sz="2400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u-HU" sz="24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képzéseinkre az általános iskolában szerzett év végi és félévi jegyek alapján lehet bekerülni.  A figyelembe vett jegyek</a:t>
            </a:r>
            <a:r>
              <a:rPr lang="hu-HU" sz="24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hu-HU" sz="2400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ötödik osztály év vége:</a:t>
            </a:r>
            <a:r>
              <a:rPr lang="hu-H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magyar nyelv, magyar irodalom, történelem, matematika, idegen </a:t>
            </a:r>
            <a:r>
              <a:rPr lang="hu-HU" sz="24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nyelv</a:t>
            </a:r>
          </a:p>
          <a:p>
            <a:pPr lvl="1" algn="just">
              <a:lnSpc>
                <a:spcPct val="115000"/>
              </a:lnSpc>
            </a:pPr>
            <a:endParaRPr lang="hu-HU" sz="2400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hatodik osztály év vége:</a:t>
            </a:r>
            <a:r>
              <a:rPr lang="hu-H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magyar nyelv, magyar irodalom, történelem, matematika, idegen nyelv, </a:t>
            </a:r>
            <a:r>
              <a:rPr lang="hu-HU" sz="24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természetismeret</a:t>
            </a:r>
          </a:p>
          <a:p>
            <a:pPr lvl="1" algn="just">
              <a:lnSpc>
                <a:spcPct val="115000"/>
              </a:lnSpc>
            </a:pPr>
            <a:endParaRPr lang="hu-HU" sz="2400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hetedik osztály év vége és nyolcadik osztály első félév vége:</a:t>
            </a:r>
            <a:r>
              <a:rPr lang="hu-H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magyar nyelv, magyar irodalom, történelem, matematika, idegen nyelv, </a:t>
            </a:r>
            <a:r>
              <a:rPr lang="hu-HU" sz="24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biológia</a:t>
            </a:r>
            <a:endParaRPr lang="hu-HU" sz="2400" b="1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4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548680"/>
            <a:ext cx="8640960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hu-H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Kollégiumi </a:t>
            </a:r>
            <a:r>
              <a:rPr lang="hu-HU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lehetőség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hu-H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900430" algn="ctr"/>
                <a:tab pos="1980565" algn="ctr"/>
              </a:tabLst>
            </a:pPr>
            <a:r>
              <a:rPr lang="hu-HU" sz="28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Kollégiumi elhelyezésre az iskola területén lévő diákotthonban van lehetőség. </a:t>
            </a:r>
            <a:endParaRPr lang="hu-HU" sz="2800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900430" algn="ctr"/>
                <a:tab pos="1980565" algn="ctr"/>
              </a:tabLst>
            </a:pPr>
            <a:endParaRPr lang="hu-HU" sz="2800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900430" algn="ctr"/>
                <a:tab pos="1980565" algn="ctr"/>
              </a:tabLst>
            </a:pPr>
            <a:r>
              <a:rPr lang="hu-HU" sz="28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Étkezést </a:t>
            </a:r>
            <a:r>
              <a:rPr lang="hu-HU" sz="28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kollégium épületében működő konyha biztosít.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54" y="4005064"/>
            <a:ext cx="3180522" cy="2385391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1904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88640"/>
            <a:ext cx="864096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Pályaválasztási rendezvényeink</a:t>
            </a:r>
          </a:p>
          <a:p>
            <a:pPr algn="just"/>
            <a:endParaRPr lang="hu-H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hu-H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hu-H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Pályaválasztási </a:t>
            </a:r>
            <a:r>
              <a:rPr lang="hu-H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fogadóórát tartunk az iskolánkban</a:t>
            </a: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hu-HU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hu-HU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2400" b="1" i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Tervezett</a:t>
            </a:r>
            <a:r>
              <a:rPr lang="hu-HU" sz="24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b="1" i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időpont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2020. december 7-én</a:t>
            </a:r>
            <a:endParaRPr lang="hu-HU" sz="24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16</a:t>
            </a:r>
            <a:r>
              <a:rPr lang="hu-HU" sz="2400" b="1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00</a:t>
            </a:r>
            <a:r>
              <a:rPr lang="hu-H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17</a:t>
            </a:r>
            <a:r>
              <a:rPr lang="hu-HU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00 </a:t>
            </a:r>
            <a:r>
              <a:rPr lang="hu-H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óra </a:t>
            </a:r>
            <a:r>
              <a:rPr lang="hu-H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között</a:t>
            </a:r>
          </a:p>
          <a:p>
            <a:pPr algn="ctr">
              <a:lnSpc>
                <a:spcPct val="150000"/>
              </a:lnSpc>
            </a:pPr>
            <a:r>
              <a:rPr lang="hu-H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Kérjük, hogy előtte tájékozódjanak az iskola elérhetőségein!</a:t>
            </a:r>
          </a:p>
          <a:p>
            <a:pPr algn="ctr"/>
            <a:endParaRPr lang="hu-HU" sz="24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Helyszíne 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az iskola konferenciaterme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hu-H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címe: </a:t>
            </a:r>
            <a:r>
              <a:rPr lang="hu-HU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Pápa, Külső-Veszprémi u.2.). Az iskola vezetése egy diavetítéssel egybekötött tájékoztatást ad iskolánk képzéseiről, szabadidős programjairól</a:t>
            </a:r>
            <a:r>
              <a:rPr lang="hu-H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69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332656"/>
            <a:ext cx="86409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/>
              <a:t>Nyílt </a:t>
            </a:r>
            <a:r>
              <a:rPr lang="hu-HU" sz="3600" b="1" dirty="0"/>
              <a:t>napokat is rendezünk az </a:t>
            </a:r>
            <a:r>
              <a:rPr lang="hu-HU" sz="3600" b="1" dirty="0" smtClean="0"/>
              <a:t>iskolában</a:t>
            </a:r>
          </a:p>
          <a:p>
            <a:pPr algn="just"/>
            <a:endParaRPr lang="hu-HU" sz="2400" b="1" dirty="0" smtClean="0"/>
          </a:p>
          <a:p>
            <a:pPr algn="ctr">
              <a:lnSpc>
                <a:spcPct val="150000"/>
              </a:lnSpc>
            </a:pPr>
            <a:r>
              <a:rPr lang="hu-HU" sz="3200" b="1" dirty="0" smtClean="0">
                <a:solidFill>
                  <a:srgbClr val="FF0000"/>
                </a:solidFill>
              </a:rPr>
              <a:t>Az idei évben a vírushelyzet miatt elmaradnak!</a:t>
            </a:r>
            <a:endParaRPr lang="hu-HU" sz="3200" dirty="0" smtClean="0">
              <a:solidFill>
                <a:srgbClr val="FF0000"/>
              </a:solidFill>
            </a:endParaRPr>
          </a:p>
          <a:p>
            <a:pPr algn="just"/>
            <a:endParaRPr lang="hu-HU" sz="2400" dirty="0">
              <a:solidFill>
                <a:srgbClr val="FFFF00"/>
              </a:solidFill>
            </a:endParaRPr>
          </a:p>
          <a:p>
            <a:pPr algn="just"/>
            <a:r>
              <a:rPr lang="hu-HU" sz="2400" dirty="0" smtClean="0">
                <a:solidFill>
                  <a:srgbClr val="FFFF00"/>
                </a:solidFill>
              </a:rPr>
              <a:t>amikor </a:t>
            </a:r>
            <a:r>
              <a:rPr lang="hu-HU" sz="2400" dirty="0">
                <a:solidFill>
                  <a:srgbClr val="FFFF00"/>
                </a:solidFill>
              </a:rPr>
              <a:t>délelőttönként </a:t>
            </a:r>
            <a:r>
              <a:rPr lang="hu-HU" sz="2400" b="1" dirty="0"/>
              <a:t>az iskola mindennapjaiba </a:t>
            </a:r>
            <a:r>
              <a:rPr lang="hu-HU" sz="2400" dirty="0">
                <a:solidFill>
                  <a:srgbClr val="FFFF00"/>
                </a:solidFill>
              </a:rPr>
              <a:t>lehet bepillantani. A nyílt napok idején a diákok és az érdeklődő szülők </a:t>
            </a:r>
            <a:r>
              <a:rPr lang="hu-HU" sz="2400" b="1" dirty="0"/>
              <a:t>tanítási órákra </a:t>
            </a:r>
            <a:r>
              <a:rPr lang="hu-HU" sz="2400" dirty="0">
                <a:solidFill>
                  <a:srgbClr val="FFFF00"/>
                </a:solidFill>
              </a:rPr>
              <a:t>és </a:t>
            </a:r>
            <a:r>
              <a:rPr lang="hu-HU" sz="2400" b="1" dirty="0"/>
              <a:t>szakmai gyakorlati foglalkozásokra </a:t>
            </a:r>
            <a:r>
              <a:rPr lang="hu-HU" sz="2400" dirty="0">
                <a:solidFill>
                  <a:srgbClr val="FFFF00"/>
                </a:solidFill>
              </a:rPr>
              <a:t>látogathatnak. Nagyobb hangsúlyt fektetünk a </a:t>
            </a:r>
            <a:r>
              <a:rPr lang="hu-HU" sz="2400" b="1" dirty="0"/>
              <a:t>belső szakmai képzőhelyek </a:t>
            </a:r>
            <a:r>
              <a:rPr lang="hu-HU" sz="2400" dirty="0">
                <a:solidFill>
                  <a:srgbClr val="FFFF00"/>
                </a:solidFill>
              </a:rPr>
              <a:t>megtekintésére, így </a:t>
            </a:r>
            <a:r>
              <a:rPr lang="hu-HU" sz="2400" dirty="0" smtClean="0">
                <a:solidFill>
                  <a:srgbClr val="FFFF00"/>
                </a:solidFill>
              </a:rPr>
              <a:t>például: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FFFF00"/>
                </a:solidFill>
              </a:rPr>
              <a:t>a </a:t>
            </a:r>
            <a:r>
              <a:rPr lang="hu-HU" sz="2400" b="1" dirty="0"/>
              <a:t>tangazdaság</a:t>
            </a:r>
            <a:r>
              <a:rPr lang="hu-HU" sz="2400" dirty="0">
                <a:solidFill>
                  <a:srgbClr val="FFFF00"/>
                </a:solidFill>
              </a:rPr>
              <a:t>, </a:t>
            </a:r>
            <a:endParaRPr lang="hu-HU" sz="2400" dirty="0" smtClean="0">
              <a:solidFill>
                <a:srgbClr val="FFFF00"/>
              </a:solidFill>
            </a:endParaRP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FFFF00"/>
                </a:solidFill>
              </a:rPr>
              <a:t>az </a:t>
            </a:r>
            <a:r>
              <a:rPr lang="hu-HU" sz="2400" b="1" dirty="0"/>
              <a:t>élelmiszeripari-műhely</a:t>
            </a:r>
            <a:r>
              <a:rPr lang="hu-HU" sz="2400" dirty="0">
                <a:solidFill>
                  <a:srgbClr val="FFFF00"/>
                </a:solidFill>
              </a:rPr>
              <a:t>, </a:t>
            </a:r>
            <a:endParaRPr lang="hu-HU" sz="2400" dirty="0" smtClean="0">
              <a:solidFill>
                <a:srgbClr val="FFFF00"/>
              </a:solidFill>
            </a:endParaRP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FFFF00"/>
                </a:solidFill>
              </a:rPr>
              <a:t>a </a:t>
            </a:r>
            <a:r>
              <a:rPr lang="hu-HU" sz="2400" b="1" dirty="0"/>
              <a:t>gépész szaktantermek</a:t>
            </a:r>
            <a:r>
              <a:rPr lang="hu-HU" sz="2400" dirty="0"/>
              <a:t> </a:t>
            </a:r>
            <a:r>
              <a:rPr lang="hu-HU" sz="2400" dirty="0">
                <a:solidFill>
                  <a:srgbClr val="FFFF00"/>
                </a:solidFill>
              </a:rPr>
              <a:t>is nyitva állnak az érdeklődők előtt. </a:t>
            </a:r>
          </a:p>
        </p:txBody>
      </p:sp>
      <p:cxnSp>
        <p:nvCxnSpPr>
          <p:cNvPr id="4" name="Egyenes összekötő 3"/>
          <p:cNvCxnSpPr/>
          <p:nvPr/>
        </p:nvCxnSpPr>
        <p:spPr bwMode="auto">
          <a:xfrm>
            <a:off x="323528" y="2348880"/>
            <a:ext cx="8496944" cy="37444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Egyenes összekötő 5"/>
          <p:cNvCxnSpPr/>
          <p:nvPr/>
        </p:nvCxnSpPr>
        <p:spPr bwMode="auto">
          <a:xfrm flipH="1">
            <a:off x="395536" y="2276872"/>
            <a:ext cx="8496944" cy="37444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76779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548680"/>
            <a:ext cx="871296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Elérhetőségeink</a:t>
            </a:r>
          </a:p>
          <a:p>
            <a:pPr algn="just"/>
            <a:endParaRPr lang="hu-HU" sz="2400" dirty="0"/>
          </a:p>
          <a:p>
            <a:pPr marL="1343025" indent="-1343025" algn="just"/>
            <a:r>
              <a:rPr lang="hu-HU" sz="2400" b="1" dirty="0" smtClean="0"/>
              <a:t>Címünk:</a:t>
            </a:r>
            <a:r>
              <a:rPr lang="hu-HU" sz="2400" dirty="0"/>
              <a:t> </a:t>
            </a:r>
            <a:r>
              <a:rPr lang="hu-HU" sz="2400" dirty="0" smtClean="0">
                <a:solidFill>
                  <a:srgbClr val="FFFF00"/>
                </a:solidFill>
              </a:rPr>
              <a:t>Kisalföldi ASZC Batthyány Lajos Mezőgazdasági és Élelmiszeripari Technikum, Szakképző Iskola és Kollégium </a:t>
            </a:r>
          </a:p>
          <a:p>
            <a:pPr marL="1343025" indent="-1343025" algn="just"/>
            <a:r>
              <a:rPr lang="hu-HU" sz="2400" dirty="0" smtClean="0">
                <a:solidFill>
                  <a:srgbClr val="FFFF00"/>
                </a:solidFill>
              </a:rPr>
              <a:t>	8500 Pápa, Külső-Veszprémi út 2.</a:t>
            </a:r>
          </a:p>
          <a:p>
            <a:pPr algn="just"/>
            <a:endParaRPr lang="hu-HU" sz="2400" dirty="0"/>
          </a:p>
          <a:p>
            <a:pPr algn="just"/>
            <a:r>
              <a:rPr lang="hu-HU" sz="2400" b="1" dirty="0" smtClean="0"/>
              <a:t>Telefonszám: </a:t>
            </a:r>
            <a:r>
              <a:rPr lang="hu-HU" sz="2400" dirty="0" smtClean="0">
                <a:solidFill>
                  <a:srgbClr val="FFFF00"/>
                </a:solidFill>
              </a:rPr>
              <a:t>89/ 313-155, </a:t>
            </a:r>
            <a:r>
              <a:rPr lang="hu-HU" sz="2400" b="1" dirty="0" smtClean="0"/>
              <a:t>fax: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FFFF00"/>
                </a:solidFill>
              </a:rPr>
              <a:t>89/313-406</a:t>
            </a:r>
          </a:p>
          <a:p>
            <a:pPr algn="just"/>
            <a:endParaRPr lang="hu-HU" sz="2400" dirty="0"/>
          </a:p>
          <a:p>
            <a:pPr algn="just"/>
            <a:r>
              <a:rPr lang="hu-HU" sz="2400" b="1" dirty="0" smtClean="0"/>
              <a:t>E-mail cím: </a:t>
            </a:r>
            <a:r>
              <a:rPr lang="hu-HU" sz="2400" u="sng" dirty="0" smtClean="0">
                <a:solidFill>
                  <a:schemeClr val="accent5">
                    <a:lumMod val="50000"/>
                  </a:schemeClr>
                </a:solidFill>
              </a:rPr>
              <a:t>info@mezopapa.hu</a:t>
            </a:r>
          </a:p>
          <a:p>
            <a:pPr algn="just"/>
            <a:endParaRPr lang="hu-HU" sz="2400" dirty="0"/>
          </a:p>
          <a:p>
            <a:pPr algn="just"/>
            <a:r>
              <a:rPr lang="hu-HU" sz="2400" b="1" dirty="0" smtClean="0"/>
              <a:t>Internet cím: </a:t>
            </a:r>
            <a:r>
              <a:rPr lang="hu-HU" sz="2400" u="sng" dirty="0" smtClean="0">
                <a:solidFill>
                  <a:schemeClr val="accent5">
                    <a:lumMod val="50000"/>
                  </a:schemeClr>
                </a:solidFill>
              </a:rPr>
              <a:t>www.mezopapa.hu</a:t>
            </a:r>
          </a:p>
          <a:p>
            <a:pPr algn="just"/>
            <a:endParaRPr lang="hu-HU" sz="2400" u="sng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hu-HU" sz="2400" b="1" dirty="0" smtClean="0"/>
              <a:t>Facebook: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u-HU" sz="2400" u="sng" dirty="0" smtClean="0">
                <a:solidFill>
                  <a:schemeClr val="accent5">
                    <a:lumMod val="50000"/>
                  </a:schemeClr>
                </a:solidFill>
              </a:rPr>
              <a:t>www.facebook.com/papaimezo</a:t>
            </a:r>
            <a:endParaRPr lang="hu-HU" sz="2400" u="sng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556792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solidFill>
                  <a:srgbClr val="FFFF00"/>
                </a:solidFill>
              </a:rPr>
              <a:t>Köszönöm a figyelmüket!</a:t>
            </a:r>
            <a:endParaRPr lang="hu-HU" sz="6000" b="1" dirty="0">
              <a:solidFill>
                <a:srgbClr val="FFFF00"/>
              </a:solidFill>
            </a:endParaRPr>
          </a:p>
        </p:txBody>
      </p:sp>
      <p:pic>
        <p:nvPicPr>
          <p:cNvPr id="77826" name="Picture 2" descr="KapcsolÃ³dÃ³ kÃ©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6085" y="3068960"/>
            <a:ext cx="2886075" cy="33337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10306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11094"/>
            <a:ext cx="3915918" cy="277794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3" descr="\\szerver\tanar\tanar_kozos\Takács Mari\Pályaválasztás\Könyvtár\A könyvtár a tanulás színtere\PICT1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59928"/>
            <a:ext cx="3676600" cy="27548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Picture 4" descr="\\szerver\tanar\tanar_kozos\Takács Mari\Pályaválasztás\Könyvtár\A könyvtár a tanulás színtere\PICT1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407424"/>
            <a:ext cx="4161655" cy="311792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5" descr="\\szerver\tanar\tanar_kozos\Takács Mari\Pályaválasztás\Könyvtár\Irodalmi színpad próba\PICT0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368352"/>
            <a:ext cx="2343150" cy="3124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251520" y="18864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Könyvtár </a:t>
            </a:r>
            <a:endParaRPr lang="hu-HU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1000265"/>
          <p:cNvPicPr>
            <a:picLocks noChangeAspect="1" noChangeArrowheads="1"/>
          </p:cNvPicPr>
          <p:nvPr/>
        </p:nvPicPr>
        <p:blipFill>
          <a:blip r:embed="rId2" cstate="print">
            <a:lum bright="-26000"/>
          </a:blip>
          <a:srcRect/>
          <a:stretch>
            <a:fillRect/>
          </a:stretch>
        </p:blipFill>
        <p:spPr bwMode="auto">
          <a:xfrm>
            <a:off x="1619672" y="3753036"/>
            <a:ext cx="3547120" cy="266034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3" descr="P10002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9640" y="322688"/>
            <a:ext cx="3584847" cy="2746271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3" descr="IMG_0030"/>
          <p:cNvPicPr>
            <a:picLocks noChangeAspect="1" noChangeArrowheads="1"/>
          </p:cNvPicPr>
          <p:nvPr/>
        </p:nvPicPr>
        <p:blipFill>
          <a:blip r:embed="rId4" cstate="print"/>
          <a:srcRect l="17749" r="17749"/>
          <a:stretch>
            <a:fillRect/>
          </a:stretch>
        </p:blipFill>
        <p:spPr bwMode="auto">
          <a:xfrm>
            <a:off x="5724128" y="2852936"/>
            <a:ext cx="3047956" cy="354558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58" name="AutoShape 2" descr="KÃ©ptalÃ¡lat a kÃ¶vetkezÅre: âpÃ¡pai uszoda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9460" name="Picture 4" descr="KÃ©ptalÃ¡lat a kÃ¶vetkezÅre: âpÃ¡pai uszodaâ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219" y="1412776"/>
            <a:ext cx="4310789" cy="24248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4" name="Szövegdoboz 3"/>
          <p:cNvSpPr txBox="1"/>
          <p:nvPr/>
        </p:nvSpPr>
        <p:spPr>
          <a:xfrm>
            <a:off x="251520" y="200834"/>
            <a:ext cx="5128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Sportolási lehetőségek </a:t>
            </a:r>
            <a:endParaRPr lang="hu-HU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1000269"/>
          <p:cNvPicPr>
            <a:picLocks noChangeAspect="1" noChangeArrowheads="1"/>
          </p:cNvPicPr>
          <p:nvPr/>
        </p:nvPicPr>
        <p:blipFill>
          <a:blip r:embed="rId2" cstate="print">
            <a:lum bright="-4000"/>
          </a:blip>
          <a:srcRect/>
          <a:stretch>
            <a:fillRect/>
          </a:stretch>
        </p:blipFill>
        <p:spPr bwMode="auto">
          <a:xfrm>
            <a:off x="467544" y="1988840"/>
            <a:ext cx="4032448" cy="449492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11" descr="\\szerver\Tanar\ISKOLAI FOTÓK 2014-2015\Iskola képek 2015.02.05\IMG_1163.JPG"/>
          <p:cNvPicPr>
            <a:picLocks noChangeAspect="1" noChangeArrowheads="1"/>
          </p:cNvPicPr>
          <p:nvPr/>
        </p:nvPicPr>
        <p:blipFill>
          <a:blip r:embed="rId3" cstate="print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200465" cy="315035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51520" y="54868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FF00"/>
                </a:solidFill>
              </a:rPr>
              <a:t>Kollégium </a:t>
            </a:r>
            <a:endParaRPr lang="hu-HU" sz="4000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Gyuri\Downloads\20181024_153125.jpg"/>
          <p:cNvPicPr>
            <a:picLocks noChangeAspect="1" noChangeArrowheads="1"/>
          </p:cNvPicPr>
          <p:nvPr/>
        </p:nvPicPr>
        <p:blipFill>
          <a:blip r:embed="rId4" cstate="print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5753" y="3329278"/>
            <a:ext cx="3618487" cy="271386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Űrpálya">
  <a:themeElements>
    <a:clrScheme name="Űrpály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Űrpály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hu-HU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hu-HU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Űrpály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Űrpály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Űrpály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Űrpály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Űrpály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Űrpály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Űrpály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Űrpály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Űrpály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645</Words>
  <Application>Microsoft Office PowerPoint</Application>
  <PresentationFormat>Diavetítés a képernyőre (4:3 oldalarány)</PresentationFormat>
  <Paragraphs>134</Paragraphs>
  <Slides>67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67</vt:i4>
      </vt:variant>
    </vt:vector>
  </HeadingPairs>
  <TitlesOfParts>
    <vt:vector size="73" baseType="lpstr">
      <vt:lpstr>Arial</vt:lpstr>
      <vt:lpstr>Calibri</vt:lpstr>
      <vt:lpstr>Times New Roman</vt:lpstr>
      <vt:lpstr>Wingdings</vt:lpstr>
      <vt:lpstr>Wingdings 2</vt:lpstr>
      <vt:lpstr>Űrpálya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Alapvizsga</vt:lpstr>
      <vt:lpstr>PowerPoint-bemutató</vt:lpstr>
      <vt:lpstr>PowerPoint-bemutató</vt:lpstr>
      <vt:lpstr>PowerPoint-bemutató</vt:lpstr>
      <vt:lpstr>PowerPoint-bemutató</vt:lpstr>
      <vt:lpstr>PowerPoint-bemutató</vt:lpstr>
      <vt:lpstr>Ösztöndíjak</vt:lpstr>
      <vt:lpstr>PowerPoint-bemutató</vt:lpstr>
      <vt:lpstr>Iskolánk képzési struktúrája  (a középfokú nevelés-oktatás szakaszban)</vt:lpstr>
      <vt:lpstr>PowerPoint-bemutató</vt:lpstr>
      <vt:lpstr>SZAKKÉPZŐ ISKOLAI KÉPZÉSEINK  (9 – 11. ÉVFOLYAM)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Gyuri</dc:creator>
  <cp:lastModifiedBy>schellergyorgy</cp:lastModifiedBy>
  <cp:revision>106</cp:revision>
  <dcterms:created xsi:type="dcterms:W3CDTF">2018-10-22T09:41:18Z</dcterms:created>
  <dcterms:modified xsi:type="dcterms:W3CDTF">2020-10-14T08:35:40Z</dcterms:modified>
</cp:coreProperties>
</file>